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3.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4.png" ContentType="image/png"/>
  <Override PartName="/ppt/media/image2.png" ContentType="image/png"/>
  <Override PartName="/ppt/media/image25.png" ContentType="image/png"/>
  <Override PartName="/ppt/presProps.xml" ContentType="application/vnd.openxmlformats-officedocument.presentationml.presProps+xml"/>
  <Override PartName="/ppt/slides/slide1.xml" ContentType="application/vnd.openxmlformats-officedocument.presentationml.slide+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F41CEF88-A3DE-42B4-868C-3B0334827286}"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9ECDD699-17A9-4690-B0BE-9AB2A1D9C341}"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20837C5D-552D-4086-B59F-87388C991F7B}"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74E0C1BC-FE1B-4524-9659-6C32EB5C2DDE}"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A9BDB201-045D-40EF-A763-BDD21B70C8AE}"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E503A90A-9568-4380-BA66-060CACE84703}"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A8911350-DB87-4617-8C83-1AD528B3E75B}"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F4C9C927-E712-4A04-8978-F38AC201D9A7}"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734A3F9C-4EA6-4ED6-89A7-33D0330CEB8E}"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79A3AA13-CE55-4B6E-8731-DFF177BF27F0}"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E9E672E-53DB-42A0-9218-0E93CAB9E882}"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A1313DC6-062B-4744-ADF3-0E4082EDAA90}"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457200" y="6356520"/>
            <a:ext cx="213336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&lt;date/time&gt;</a:t>
            </a:r>
            <a:endParaRPr b="0" lang="en-US" sz="1200" spc="-1" strike="noStrike">
              <a:latin typeface="Times New Roman"/>
            </a:endParaRPr>
          </a:p>
        </p:txBody>
      </p:sp>
      <p:sp>
        <p:nvSpPr>
          <p:cNvPr id="1" name="PlaceHolder 2"/>
          <p:cNvSpPr>
            <a:spLocks noGrp="1"/>
          </p:cNvSpPr>
          <p:nvPr>
            <p:ph type="ftr" idx="2"/>
          </p:nvPr>
        </p:nvSpPr>
        <p:spPr>
          <a:xfrm>
            <a:off x="3124080" y="6356520"/>
            <a:ext cx="289512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63BC1D04-6F22-4815-AFD8-641EC184FE7D}" type="slidenum">
              <a:rPr b="0" lang="en-US" sz="1200" spc="-1" strike="noStrike">
                <a:solidFill>
                  <a:srgbClr val="8b8b8b"/>
                </a:solidFill>
                <a:latin typeface="Calibri"/>
              </a:rPr>
              <a:t>&lt;number&gt;</a:t>
            </a:fld>
            <a:endParaRPr b="0" lang="en-US" sz="1200" spc="-1" strike="noStrike">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hyperlink" Target="https://www.kaggle.com/datasets/erdemtaha/cancer-data/data" TargetMode="External"/><Relationship Id="rId6"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Freeform 2"/>
          <p:cNvSpPr/>
          <p:nvPr/>
        </p:nvSpPr>
        <p:spPr>
          <a:xfrm>
            <a:off x="0" y="0"/>
            <a:ext cx="18287640" cy="10286640"/>
          </a:xfrm>
          <a:custGeom>
            <a:avLst/>
            <a:gdLst/>
            <a:ahLst/>
            <a:rect l="l" t="t" r="r" b="b"/>
            <a:pathLst>
              <a:path w="18288000" h="10287000">
                <a:moveTo>
                  <a:pt x="0" y="0"/>
                </a:moveTo>
                <a:lnTo>
                  <a:pt x="18288000" y="0"/>
                </a:lnTo>
                <a:lnTo>
                  <a:pt x="18288000" y="10287000"/>
                </a:lnTo>
                <a:lnTo>
                  <a:pt x="0" y="10287000"/>
                </a:lnTo>
                <a:lnTo>
                  <a:pt x="0" y="0"/>
                </a:lnTo>
                <a:close/>
              </a:path>
            </a:pathLst>
          </a:custGeom>
          <a:blipFill rotWithShape="0">
            <a:blip r:embed="rId1"/>
            <a:srcRect/>
            <a:stretch/>
          </a:blipFill>
          <a:ln w="0">
            <a:noFill/>
          </a:ln>
        </p:spPr>
        <p:style>
          <a:lnRef idx="0"/>
          <a:fillRef idx="0"/>
          <a:effectRef idx="0"/>
          <a:fontRef idx="minor"/>
        </p:style>
      </p:sp>
      <p:grpSp>
        <p:nvGrpSpPr>
          <p:cNvPr id="42" name="Group 3"/>
          <p:cNvGrpSpPr/>
          <p:nvPr/>
        </p:nvGrpSpPr>
        <p:grpSpPr>
          <a:xfrm>
            <a:off x="1028880" y="1028880"/>
            <a:ext cx="16230240" cy="8229240"/>
            <a:chOff x="1028880" y="1028880"/>
            <a:chExt cx="16230240" cy="8229240"/>
          </a:xfrm>
        </p:grpSpPr>
        <p:sp>
          <p:nvSpPr>
            <p:cNvPr id="43" name="Freeform 4"/>
            <p:cNvSpPr/>
            <p:nvPr/>
          </p:nvSpPr>
          <p:spPr>
            <a:xfrm>
              <a:off x="1028880" y="1028880"/>
              <a:ext cx="16230240" cy="8229240"/>
            </a:xfrm>
            <a:custGeom>
              <a:avLst/>
              <a:gdLst/>
              <a:ahLst/>
              <a:rect l="l" t="t" r="r" b="b"/>
              <a:pathLst>
                <a:path w="3774617" h="1913890">
                  <a:moveTo>
                    <a:pt x="0" y="0"/>
                  </a:moveTo>
                  <a:lnTo>
                    <a:pt x="3774617" y="0"/>
                  </a:lnTo>
                  <a:lnTo>
                    <a:pt x="3774617" y="1913890"/>
                  </a:lnTo>
                  <a:lnTo>
                    <a:pt x="0" y="1913890"/>
                  </a:lnTo>
                  <a:close/>
                </a:path>
              </a:pathLst>
            </a:custGeom>
            <a:solidFill>
              <a:srgbClr val="1e2c25">
                <a:alpha val="70000"/>
              </a:srgbClr>
            </a:solidFill>
            <a:ln w="0">
              <a:noFill/>
            </a:ln>
          </p:spPr>
          <p:style>
            <a:lnRef idx="0"/>
            <a:fillRef idx="0"/>
            <a:effectRef idx="0"/>
            <a:fontRef idx="minor"/>
          </p:style>
        </p:sp>
      </p:grpSp>
      <p:sp>
        <p:nvSpPr>
          <p:cNvPr id="44" name="Freeform 5"/>
          <p:cNvSpPr/>
          <p:nvPr/>
        </p:nvSpPr>
        <p:spPr>
          <a:xfrm flipH="1" flipV="1">
            <a:off x="0" y="0"/>
            <a:ext cx="2614320" cy="2614320"/>
          </a:xfrm>
          <a:custGeom>
            <a:avLst/>
            <a:gdLst/>
            <a:ahLst/>
            <a:rect l="l" t="t" r="r" b="b"/>
            <a:pathLst>
              <a:path w="2614584" h="2614584">
                <a:moveTo>
                  <a:pt x="2614584" y="2614584"/>
                </a:moveTo>
                <a:lnTo>
                  <a:pt x="0" y="2614584"/>
                </a:lnTo>
                <a:lnTo>
                  <a:pt x="0" y="0"/>
                </a:lnTo>
                <a:lnTo>
                  <a:pt x="2614584" y="0"/>
                </a:lnTo>
                <a:lnTo>
                  <a:pt x="2614584" y="2614584"/>
                </a:lnTo>
                <a:close/>
              </a:path>
            </a:pathLst>
          </a:custGeom>
          <a:blipFill rotWithShape="0">
            <a:blip r:embed="rId2"/>
            <a:srcRect/>
            <a:stretch/>
          </a:blipFill>
          <a:ln w="0">
            <a:noFill/>
          </a:ln>
        </p:spPr>
        <p:style>
          <a:lnRef idx="0"/>
          <a:fillRef idx="0"/>
          <a:effectRef idx="0"/>
          <a:fontRef idx="minor"/>
        </p:style>
      </p:sp>
      <p:sp>
        <p:nvSpPr>
          <p:cNvPr id="45" name="Freeform 6"/>
          <p:cNvSpPr/>
          <p:nvPr/>
        </p:nvSpPr>
        <p:spPr>
          <a:xfrm>
            <a:off x="15673320" y="7672320"/>
            <a:ext cx="2614320" cy="2614320"/>
          </a:xfrm>
          <a:custGeom>
            <a:avLst/>
            <a:gdLst/>
            <a:ahLst/>
            <a:rect l="l" t="t" r="r" b="b"/>
            <a:pathLst>
              <a:path w="2614584" h="2614584">
                <a:moveTo>
                  <a:pt x="0" y="0"/>
                </a:moveTo>
                <a:lnTo>
                  <a:pt x="2614584" y="0"/>
                </a:lnTo>
                <a:lnTo>
                  <a:pt x="2614584" y="2614584"/>
                </a:lnTo>
                <a:lnTo>
                  <a:pt x="0" y="2614584"/>
                </a:lnTo>
                <a:lnTo>
                  <a:pt x="0" y="0"/>
                </a:lnTo>
                <a:close/>
              </a:path>
            </a:pathLst>
          </a:custGeom>
          <a:blipFill rotWithShape="0">
            <a:blip r:embed="rId3"/>
            <a:srcRect/>
            <a:stretch/>
          </a:blipFill>
          <a:ln w="0">
            <a:noFill/>
          </a:ln>
        </p:spPr>
        <p:style>
          <a:lnRef idx="0"/>
          <a:fillRef idx="0"/>
          <a:effectRef idx="0"/>
          <a:fontRef idx="minor"/>
        </p:style>
      </p:sp>
      <p:grpSp>
        <p:nvGrpSpPr>
          <p:cNvPr id="46" name="Group 7"/>
          <p:cNvGrpSpPr/>
          <p:nvPr/>
        </p:nvGrpSpPr>
        <p:grpSpPr>
          <a:xfrm>
            <a:off x="7956720" y="2825640"/>
            <a:ext cx="988920" cy="988920"/>
            <a:chOff x="7956720" y="2825640"/>
            <a:chExt cx="988920" cy="988920"/>
          </a:xfrm>
        </p:grpSpPr>
        <p:sp>
          <p:nvSpPr>
            <p:cNvPr id="47" name="Freeform 8"/>
            <p:cNvSpPr/>
            <p:nvPr/>
          </p:nvSpPr>
          <p:spPr>
            <a:xfrm>
              <a:off x="7956720" y="2825640"/>
              <a:ext cx="988920" cy="98892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sp>
        <p:nvSpPr>
          <p:cNvPr id="48" name="TextBox 9"/>
          <p:cNvSpPr/>
          <p:nvPr/>
        </p:nvSpPr>
        <p:spPr>
          <a:xfrm>
            <a:off x="2003400" y="3758400"/>
            <a:ext cx="14281200" cy="2912040"/>
          </a:xfrm>
          <a:prstGeom prst="rect">
            <a:avLst/>
          </a:prstGeom>
          <a:noFill/>
          <a:ln w="0">
            <a:noFill/>
          </a:ln>
        </p:spPr>
        <p:style>
          <a:lnRef idx="0"/>
          <a:fillRef idx="0"/>
          <a:effectRef idx="0"/>
          <a:fontRef idx="minor"/>
        </p:style>
        <p:txBody>
          <a:bodyPr lIns="0" rIns="0" tIns="0" bIns="0" anchor="t">
            <a:spAutoFit/>
          </a:bodyPr>
          <a:p>
            <a:pPr algn="ctr">
              <a:lnSpc>
                <a:spcPts val="11466"/>
              </a:lnSpc>
              <a:buNone/>
            </a:pPr>
            <a:r>
              <a:rPr b="0" lang="en-US" sz="8190" spc="-1" strike="noStrike">
                <a:solidFill>
                  <a:srgbClr val="ffffff"/>
                </a:solidFill>
                <a:latin typeface="Roboto Bold"/>
              </a:rPr>
              <a:t>IMPLEMENTASI JARINGAN SARAF TIRUAN</a:t>
            </a:r>
            <a:endParaRPr b="0" lang="en-US" sz="8190" spc="-1" strike="noStrike">
              <a:latin typeface="Arial"/>
            </a:endParaRPr>
          </a:p>
        </p:txBody>
      </p:sp>
      <p:grpSp>
        <p:nvGrpSpPr>
          <p:cNvPr id="49" name="Group 10"/>
          <p:cNvGrpSpPr/>
          <p:nvPr/>
        </p:nvGrpSpPr>
        <p:grpSpPr>
          <a:xfrm>
            <a:off x="8649360" y="2825640"/>
            <a:ext cx="988920" cy="988920"/>
            <a:chOff x="8649360" y="2825640"/>
            <a:chExt cx="988920" cy="988920"/>
          </a:xfrm>
        </p:grpSpPr>
        <p:sp>
          <p:nvSpPr>
            <p:cNvPr id="50" name="Freeform 11"/>
            <p:cNvSpPr/>
            <p:nvPr/>
          </p:nvSpPr>
          <p:spPr>
            <a:xfrm>
              <a:off x="8649360" y="2825640"/>
              <a:ext cx="988920" cy="98892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grpSp>
        <p:nvGrpSpPr>
          <p:cNvPr id="51" name="Group 12"/>
          <p:cNvGrpSpPr/>
          <p:nvPr/>
        </p:nvGrpSpPr>
        <p:grpSpPr>
          <a:xfrm>
            <a:off x="9342000" y="2825640"/>
            <a:ext cx="988920" cy="988920"/>
            <a:chOff x="9342000" y="2825640"/>
            <a:chExt cx="988920" cy="988920"/>
          </a:xfrm>
        </p:grpSpPr>
        <p:sp>
          <p:nvSpPr>
            <p:cNvPr id="52" name="Freeform 13"/>
            <p:cNvSpPr/>
            <p:nvPr/>
          </p:nvSpPr>
          <p:spPr>
            <a:xfrm>
              <a:off x="9342000" y="2825640"/>
              <a:ext cx="988920" cy="98892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grpSp>
        <p:nvGrpSpPr>
          <p:cNvPr id="53" name="Group 14"/>
          <p:cNvGrpSpPr/>
          <p:nvPr/>
        </p:nvGrpSpPr>
        <p:grpSpPr>
          <a:xfrm>
            <a:off x="-848520" y="7241760"/>
            <a:ext cx="4032720" cy="4032720"/>
            <a:chOff x="-848520" y="7241760"/>
            <a:chExt cx="4032720" cy="4032720"/>
          </a:xfrm>
        </p:grpSpPr>
        <p:sp>
          <p:nvSpPr>
            <p:cNvPr id="54" name="Freeform 15"/>
            <p:cNvSpPr/>
            <p:nvPr/>
          </p:nvSpPr>
          <p:spPr>
            <a:xfrm>
              <a:off x="-848520" y="7241760"/>
              <a:ext cx="4032720" cy="403272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10000"/>
              </a:srgbClr>
            </a:solidFill>
            <a:ln w="0">
              <a:noFill/>
            </a:ln>
          </p:spPr>
          <p:style>
            <a:lnRef idx="0"/>
            <a:fillRef idx="0"/>
            <a:effectRef idx="0"/>
            <a:fontRef idx="minor"/>
          </p:style>
        </p:sp>
      </p:grpSp>
      <p:grpSp>
        <p:nvGrpSpPr>
          <p:cNvPr id="55" name="Group 16"/>
          <p:cNvGrpSpPr/>
          <p:nvPr/>
        </p:nvGrpSpPr>
        <p:grpSpPr>
          <a:xfrm>
            <a:off x="15103440" y="-987840"/>
            <a:ext cx="4032720" cy="4032720"/>
            <a:chOff x="15103440" y="-987840"/>
            <a:chExt cx="4032720" cy="4032720"/>
          </a:xfrm>
        </p:grpSpPr>
        <p:sp>
          <p:nvSpPr>
            <p:cNvPr id="56" name="Freeform 17"/>
            <p:cNvSpPr/>
            <p:nvPr/>
          </p:nvSpPr>
          <p:spPr>
            <a:xfrm>
              <a:off x="15103440" y="-987840"/>
              <a:ext cx="4032720" cy="403272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10000"/>
              </a:srgbClr>
            </a:solidFill>
            <a:ln w="0">
              <a:noFill/>
            </a:ln>
          </p:spPr>
          <p:style>
            <a:lnRef idx="0"/>
            <a:fillRef idx="0"/>
            <a:effectRef idx="0"/>
            <a:fontRef idx="minor"/>
          </p:style>
        </p:sp>
      </p:grpSp>
      <p:sp>
        <p:nvSpPr>
          <p:cNvPr id="57" name="TextBox 18"/>
          <p:cNvSpPr/>
          <p:nvPr/>
        </p:nvSpPr>
        <p:spPr>
          <a:xfrm>
            <a:off x="2614680" y="6684120"/>
            <a:ext cx="13058640" cy="372960"/>
          </a:xfrm>
          <a:prstGeom prst="rect">
            <a:avLst/>
          </a:prstGeom>
          <a:noFill/>
          <a:ln w="0">
            <a:noFill/>
          </a:ln>
        </p:spPr>
        <p:style>
          <a:lnRef idx="0"/>
          <a:fillRef idx="0"/>
          <a:effectRef idx="0"/>
          <a:fontRef idx="minor"/>
        </p:style>
        <p:txBody>
          <a:bodyPr lIns="0" rIns="0" tIns="0" bIns="0" anchor="t">
            <a:spAutoFit/>
          </a:bodyPr>
          <a:p>
            <a:pPr algn="ctr">
              <a:lnSpc>
                <a:spcPts val="2940"/>
              </a:lnSpc>
              <a:buNone/>
            </a:pPr>
            <a:r>
              <a:rPr b="0" lang="en-US" sz="2100" spc="744" strike="noStrike">
                <a:solidFill>
                  <a:srgbClr val="ffffff"/>
                </a:solidFill>
                <a:latin typeface="Source Sans Pro"/>
              </a:rPr>
              <a:t>TYARA RAYNASARI - 2108107010030</a:t>
            </a:r>
            <a:endParaRPr b="0" lang="en-US" sz="2100" spc="-1" strike="noStrike">
              <a:latin typeface="Arial"/>
            </a:endParaRPr>
          </a:p>
        </p:txBody>
      </p:sp>
      <p:grpSp>
        <p:nvGrpSpPr>
          <p:cNvPr id="58" name="Group 19"/>
          <p:cNvGrpSpPr/>
          <p:nvPr/>
        </p:nvGrpSpPr>
        <p:grpSpPr>
          <a:xfrm>
            <a:off x="14876640" y="1818000"/>
            <a:ext cx="1593000" cy="1593000"/>
            <a:chOff x="14876640" y="1818000"/>
            <a:chExt cx="1593000" cy="1593000"/>
          </a:xfrm>
        </p:grpSpPr>
        <p:sp>
          <p:nvSpPr>
            <p:cNvPr id="59" name="Freeform 20"/>
            <p:cNvSpPr/>
            <p:nvPr/>
          </p:nvSpPr>
          <p:spPr>
            <a:xfrm>
              <a:off x="14876640" y="1818000"/>
              <a:ext cx="1593000" cy="159300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10000"/>
              </a:srgbClr>
            </a:solidFill>
            <a:ln w="0">
              <a:noFill/>
            </a:ln>
          </p:spPr>
          <p:style>
            <a:lnRef idx="0"/>
            <a:fillRef idx="0"/>
            <a:effectRef idx="0"/>
            <a:fontRef idx="minor"/>
          </p:style>
        </p:sp>
      </p:grpSp>
      <p:grpSp>
        <p:nvGrpSpPr>
          <p:cNvPr id="60" name="Group 21"/>
          <p:cNvGrpSpPr/>
          <p:nvPr/>
        </p:nvGrpSpPr>
        <p:grpSpPr>
          <a:xfrm>
            <a:off x="1818000" y="6875640"/>
            <a:ext cx="1593000" cy="1593000"/>
            <a:chOff x="1818000" y="6875640"/>
            <a:chExt cx="1593000" cy="1593000"/>
          </a:xfrm>
        </p:grpSpPr>
        <p:sp>
          <p:nvSpPr>
            <p:cNvPr id="61" name="Freeform 22"/>
            <p:cNvSpPr/>
            <p:nvPr/>
          </p:nvSpPr>
          <p:spPr>
            <a:xfrm>
              <a:off x="1818000" y="6875640"/>
              <a:ext cx="1593000" cy="159300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10000"/>
              </a:srgbClr>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e2c25"/>
        </a:solidFill>
      </p:bgPr>
    </p:bg>
    <p:spTree>
      <p:nvGrpSpPr>
        <p:cNvPr id="1" name=""/>
        <p:cNvGrpSpPr/>
        <p:nvPr/>
      </p:nvGrpSpPr>
      <p:grpSpPr>
        <a:xfrm>
          <a:off x="0" y="0"/>
          <a:ext cx="0" cy="0"/>
          <a:chOff x="0" y="0"/>
          <a:chExt cx="0" cy="0"/>
        </a:xfrm>
      </p:grpSpPr>
      <p:sp>
        <p:nvSpPr>
          <p:cNvPr id="160" name="Freeform 2"/>
          <p:cNvSpPr/>
          <p:nvPr/>
        </p:nvSpPr>
        <p:spPr>
          <a:xfrm rot="5400000">
            <a:off x="17193240" y="8154000"/>
            <a:ext cx="1472400" cy="735840"/>
          </a:xfrm>
          <a:custGeom>
            <a:avLst/>
            <a:gdLst/>
            <a:ahLst/>
            <a:rect l="l" t="t" r="r" b="b"/>
            <a:pathLst>
              <a:path w="1472602" h="736301">
                <a:moveTo>
                  <a:pt x="0" y="0"/>
                </a:moveTo>
                <a:lnTo>
                  <a:pt x="1472601" y="0"/>
                </a:lnTo>
                <a:lnTo>
                  <a:pt x="1472601" y="736301"/>
                </a:lnTo>
                <a:lnTo>
                  <a:pt x="0" y="736301"/>
                </a:lnTo>
                <a:lnTo>
                  <a:pt x="0" y="0"/>
                </a:lnTo>
                <a:close/>
              </a:path>
            </a:pathLst>
          </a:custGeom>
          <a:blipFill rotWithShape="0">
            <a:blip r:embed="rId1"/>
            <a:srcRect/>
            <a:stretch/>
          </a:blipFill>
          <a:ln w="0">
            <a:noFill/>
          </a:ln>
        </p:spPr>
        <p:style>
          <a:lnRef idx="0"/>
          <a:fillRef idx="0"/>
          <a:effectRef idx="0"/>
          <a:fontRef idx="minor"/>
        </p:style>
      </p:sp>
      <p:sp>
        <p:nvSpPr>
          <p:cNvPr id="161" name="Freeform 3"/>
          <p:cNvSpPr/>
          <p:nvPr/>
        </p:nvSpPr>
        <p:spPr>
          <a:xfrm flipH="1" flipV="1">
            <a:off x="0" y="0"/>
            <a:ext cx="1344960" cy="1344960"/>
          </a:xfrm>
          <a:custGeom>
            <a:avLst/>
            <a:gdLst/>
            <a:ahLst/>
            <a:rect l="l" t="t" r="r" b="b"/>
            <a:pathLst>
              <a:path w="1345171" h="1345171">
                <a:moveTo>
                  <a:pt x="1345171" y="1345171"/>
                </a:moveTo>
                <a:lnTo>
                  <a:pt x="0" y="1345171"/>
                </a:lnTo>
                <a:lnTo>
                  <a:pt x="0" y="0"/>
                </a:lnTo>
                <a:lnTo>
                  <a:pt x="1345171" y="0"/>
                </a:lnTo>
                <a:lnTo>
                  <a:pt x="1345171" y="1345171"/>
                </a:lnTo>
                <a:close/>
              </a:path>
            </a:pathLst>
          </a:custGeom>
          <a:blipFill rotWithShape="0">
            <a:blip r:embed="rId2"/>
            <a:srcRect/>
            <a:stretch/>
          </a:blipFill>
          <a:ln w="0">
            <a:noFill/>
          </a:ln>
        </p:spPr>
        <p:style>
          <a:lnRef idx="0"/>
          <a:fillRef idx="0"/>
          <a:effectRef idx="0"/>
          <a:fontRef idx="minor"/>
        </p:style>
      </p:sp>
      <p:sp>
        <p:nvSpPr>
          <p:cNvPr id="162" name="Freeform 4"/>
          <p:cNvSpPr/>
          <p:nvPr/>
        </p:nvSpPr>
        <p:spPr>
          <a:xfrm>
            <a:off x="349560" y="345960"/>
            <a:ext cx="502200" cy="475920"/>
          </a:xfrm>
          <a:custGeom>
            <a:avLst/>
            <a:gdLst/>
            <a:ahLst/>
            <a:rect l="l" t="t" r="r" b="b"/>
            <a:pathLst>
              <a:path w="502555" h="476158">
                <a:moveTo>
                  <a:pt x="0" y="0"/>
                </a:moveTo>
                <a:lnTo>
                  <a:pt x="502555" y="0"/>
                </a:lnTo>
                <a:lnTo>
                  <a:pt x="502555" y="476158"/>
                </a:lnTo>
                <a:lnTo>
                  <a:pt x="0" y="476158"/>
                </a:lnTo>
                <a:lnTo>
                  <a:pt x="0" y="0"/>
                </a:lnTo>
                <a:close/>
              </a:path>
            </a:pathLst>
          </a:custGeom>
          <a:blipFill rotWithShape="0">
            <a:blip r:embed="rId3"/>
            <a:srcRect/>
            <a:stretch/>
          </a:blipFill>
          <a:ln w="0">
            <a:noFill/>
          </a:ln>
        </p:spPr>
        <p:style>
          <a:lnRef idx="0"/>
          <a:fillRef idx="0"/>
          <a:effectRef idx="0"/>
          <a:fontRef idx="minor"/>
        </p:style>
      </p:sp>
      <p:grpSp>
        <p:nvGrpSpPr>
          <p:cNvPr id="163" name="Group 5"/>
          <p:cNvGrpSpPr/>
          <p:nvPr/>
        </p:nvGrpSpPr>
        <p:grpSpPr>
          <a:xfrm>
            <a:off x="6672240" y="0"/>
            <a:ext cx="10153080" cy="5076360"/>
            <a:chOff x="6672240" y="0"/>
            <a:chExt cx="10153080" cy="5076360"/>
          </a:xfrm>
        </p:grpSpPr>
        <p:sp>
          <p:nvSpPr>
            <p:cNvPr id="164" name="Freeform 6"/>
            <p:cNvSpPr/>
            <p:nvPr/>
          </p:nvSpPr>
          <p:spPr>
            <a:xfrm>
              <a:off x="6672240" y="0"/>
              <a:ext cx="10153080" cy="5076360"/>
            </a:xfrm>
            <a:custGeom>
              <a:avLst/>
              <a:gdLst/>
              <a:ahLst/>
              <a:rect l="l" t="t" r="r" b="b"/>
              <a:pathLst>
                <a:path w="6662420" h="333121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rotWithShape="0">
              <a:blip r:embed="rId4"/>
              <a:srcRect/>
              <a:stretch/>
            </a:blipFill>
            <a:ln w="0">
              <a:noFill/>
            </a:ln>
          </p:spPr>
          <p:style>
            <a:lnRef idx="0"/>
            <a:fillRef idx="0"/>
            <a:effectRef idx="0"/>
            <a:fontRef idx="minor"/>
          </p:style>
        </p:sp>
      </p:grpSp>
      <p:grpSp>
        <p:nvGrpSpPr>
          <p:cNvPr id="165" name="Group 7"/>
          <p:cNvGrpSpPr/>
          <p:nvPr/>
        </p:nvGrpSpPr>
        <p:grpSpPr>
          <a:xfrm>
            <a:off x="3053160" y="4383360"/>
            <a:ext cx="12181680" cy="2919600"/>
            <a:chOff x="3053160" y="4383360"/>
            <a:chExt cx="12181680" cy="2919600"/>
          </a:xfrm>
        </p:grpSpPr>
        <p:sp>
          <p:nvSpPr>
            <p:cNvPr id="166" name="Freeform 8"/>
            <p:cNvSpPr/>
            <p:nvPr/>
          </p:nvSpPr>
          <p:spPr>
            <a:xfrm>
              <a:off x="3053160" y="4383360"/>
              <a:ext cx="12181680" cy="2919600"/>
            </a:xfrm>
            <a:custGeom>
              <a:avLst/>
              <a:gdLst/>
              <a:ahLst/>
              <a:rect l="l" t="t" r="r" b="b"/>
              <a:pathLst>
                <a:path w="4417432" h="1058833">
                  <a:moveTo>
                    <a:pt x="4292972" y="1058833"/>
                  </a:moveTo>
                  <a:lnTo>
                    <a:pt x="124460" y="1058833"/>
                  </a:lnTo>
                  <a:cubicBezTo>
                    <a:pt x="55880" y="1058833"/>
                    <a:pt x="0" y="1002953"/>
                    <a:pt x="0" y="934373"/>
                  </a:cubicBezTo>
                  <a:lnTo>
                    <a:pt x="0" y="124460"/>
                  </a:lnTo>
                  <a:cubicBezTo>
                    <a:pt x="0" y="55880"/>
                    <a:pt x="55880" y="0"/>
                    <a:pt x="124460" y="0"/>
                  </a:cubicBezTo>
                  <a:lnTo>
                    <a:pt x="4292972" y="0"/>
                  </a:lnTo>
                  <a:cubicBezTo>
                    <a:pt x="4361552" y="0"/>
                    <a:pt x="4417432" y="55880"/>
                    <a:pt x="4417432" y="124460"/>
                  </a:cubicBezTo>
                  <a:lnTo>
                    <a:pt x="4417432" y="934373"/>
                  </a:lnTo>
                  <a:cubicBezTo>
                    <a:pt x="4417432" y="1002953"/>
                    <a:pt x="4361552" y="1058833"/>
                    <a:pt x="4292972" y="1058833"/>
                  </a:cubicBezTo>
                  <a:close/>
                </a:path>
              </a:pathLst>
            </a:custGeom>
            <a:solidFill>
              <a:srgbClr val="4c8f36">
                <a:alpha val="90000"/>
              </a:srgbClr>
            </a:solidFill>
            <a:ln w="0">
              <a:noFill/>
            </a:ln>
          </p:spPr>
          <p:style>
            <a:lnRef idx="0"/>
            <a:fillRef idx="0"/>
            <a:effectRef idx="0"/>
            <a:fontRef idx="minor"/>
          </p:style>
        </p:sp>
      </p:grpSp>
      <p:sp>
        <p:nvSpPr>
          <p:cNvPr id="167" name="TextBox 9"/>
          <p:cNvSpPr/>
          <p:nvPr/>
        </p:nvSpPr>
        <p:spPr>
          <a:xfrm>
            <a:off x="3053160" y="4383360"/>
            <a:ext cx="12181680" cy="2306520"/>
          </a:xfrm>
          <a:prstGeom prst="rect">
            <a:avLst/>
          </a:prstGeom>
          <a:noFill/>
          <a:ln w="0">
            <a:noFill/>
          </a:ln>
        </p:spPr>
        <p:style>
          <a:lnRef idx="0"/>
          <a:fillRef idx="0"/>
          <a:effectRef idx="0"/>
          <a:fontRef idx="minor"/>
        </p:style>
        <p:txBody>
          <a:bodyPr lIns="0" rIns="0" tIns="0" bIns="0" anchor="t">
            <a:spAutoFit/>
          </a:bodyPr>
          <a:p>
            <a:pPr algn="ctr">
              <a:lnSpc>
                <a:spcPts val="18164"/>
              </a:lnSpc>
              <a:buNone/>
            </a:pPr>
            <a:r>
              <a:rPr b="0" lang="en-US" sz="11550" spc="-1" strike="noStrike">
                <a:solidFill>
                  <a:srgbClr val="ffffff"/>
                </a:solidFill>
                <a:latin typeface="Roboto Bold"/>
              </a:rPr>
              <a:t>TERIMA KASIH</a:t>
            </a:r>
            <a:endParaRPr b="0" lang="en-US" sz="11550" spc="-1" strike="noStrike">
              <a:latin typeface="Arial"/>
            </a:endParaRPr>
          </a:p>
        </p:txBody>
      </p:sp>
      <p:grpSp>
        <p:nvGrpSpPr>
          <p:cNvPr id="168" name="Group 10"/>
          <p:cNvGrpSpPr/>
          <p:nvPr/>
        </p:nvGrpSpPr>
        <p:grpSpPr>
          <a:xfrm>
            <a:off x="15705720" y="1784160"/>
            <a:ext cx="3380040" cy="3380040"/>
            <a:chOff x="15705720" y="1784160"/>
            <a:chExt cx="3380040" cy="3380040"/>
          </a:xfrm>
        </p:grpSpPr>
        <p:sp>
          <p:nvSpPr>
            <p:cNvPr id="169" name="Freeform 11"/>
            <p:cNvSpPr/>
            <p:nvPr/>
          </p:nvSpPr>
          <p:spPr>
            <a:xfrm>
              <a:off x="15705720" y="1784160"/>
              <a:ext cx="3380040" cy="338004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10000"/>
              </a:srgbClr>
            </a:solidFill>
            <a:ln w="0">
              <a:noFill/>
            </a:ln>
          </p:spPr>
          <p:style>
            <a:lnRef idx="0"/>
            <a:fillRef idx="0"/>
            <a:effectRef idx="0"/>
            <a:fontRef idx="minor"/>
          </p:style>
        </p:sp>
      </p:grpSp>
      <p:grpSp>
        <p:nvGrpSpPr>
          <p:cNvPr id="170" name="Group 12"/>
          <p:cNvGrpSpPr/>
          <p:nvPr/>
        </p:nvGrpSpPr>
        <p:grpSpPr>
          <a:xfrm>
            <a:off x="-798120" y="1784160"/>
            <a:ext cx="3380040" cy="3380040"/>
            <a:chOff x="-798120" y="1784160"/>
            <a:chExt cx="3380040" cy="3380040"/>
          </a:xfrm>
        </p:grpSpPr>
        <p:sp>
          <p:nvSpPr>
            <p:cNvPr id="171" name="Freeform 13"/>
            <p:cNvSpPr/>
            <p:nvPr/>
          </p:nvSpPr>
          <p:spPr>
            <a:xfrm>
              <a:off x="-798120" y="1784160"/>
              <a:ext cx="3380040" cy="338004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10000"/>
              </a:srgbClr>
            </a:solidFill>
            <a:ln w="0">
              <a:noFill/>
            </a:ln>
          </p:spPr>
          <p:style>
            <a:lnRef idx="0"/>
            <a:fillRef idx="0"/>
            <a:effectRef idx="0"/>
            <a:fontRef idx="minor"/>
          </p:style>
        </p:sp>
      </p:grpSp>
      <p:grpSp>
        <p:nvGrpSpPr>
          <p:cNvPr id="172" name="Group 14"/>
          <p:cNvGrpSpPr/>
          <p:nvPr/>
        </p:nvGrpSpPr>
        <p:grpSpPr>
          <a:xfrm>
            <a:off x="15043680" y="2792880"/>
            <a:ext cx="1362600" cy="1362600"/>
            <a:chOff x="15043680" y="2792880"/>
            <a:chExt cx="1362600" cy="1362600"/>
          </a:xfrm>
        </p:grpSpPr>
        <p:sp>
          <p:nvSpPr>
            <p:cNvPr id="173" name="Freeform 15"/>
            <p:cNvSpPr/>
            <p:nvPr/>
          </p:nvSpPr>
          <p:spPr>
            <a:xfrm>
              <a:off x="15043680" y="2792880"/>
              <a:ext cx="1362600" cy="136260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10000"/>
              </a:srgbClr>
            </a:solidFill>
            <a:ln w="0">
              <a:noFill/>
            </a:ln>
          </p:spPr>
          <p:style>
            <a:lnRef idx="0"/>
            <a:fillRef idx="0"/>
            <a:effectRef idx="0"/>
            <a:fontRef idx="minor"/>
          </p:style>
        </p:sp>
      </p:grpSp>
      <p:grpSp>
        <p:nvGrpSpPr>
          <p:cNvPr id="174" name="Group 16"/>
          <p:cNvGrpSpPr/>
          <p:nvPr/>
        </p:nvGrpSpPr>
        <p:grpSpPr>
          <a:xfrm>
            <a:off x="1881360" y="2792880"/>
            <a:ext cx="1362600" cy="1362600"/>
            <a:chOff x="1881360" y="2792880"/>
            <a:chExt cx="1362600" cy="1362600"/>
          </a:xfrm>
        </p:grpSpPr>
        <p:sp>
          <p:nvSpPr>
            <p:cNvPr id="175" name="Freeform 17"/>
            <p:cNvSpPr/>
            <p:nvPr/>
          </p:nvSpPr>
          <p:spPr>
            <a:xfrm>
              <a:off x="1881360" y="2792880"/>
              <a:ext cx="1362600" cy="136260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10000"/>
              </a:srgbClr>
            </a:solidFill>
            <a:ln w="0">
              <a:noFill/>
            </a:ln>
          </p:spPr>
          <p:style>
            <a:lnRef idx="0"/>
            <a:fillRef idx="0"/>
            <a:effectRef idx="0"/>
            <a:fontRef idx="minor"/>
          </p:style>
        </p:sp>
      </p:grpSp>
      <p:sp>
        <p:nvSpPr>
          <p:cNvPr id="176" name="TextBox 18"/>
          <p:cNvSpPr/>
          <p:nvPr/>
        </p:nvSpPr>
        <p:spPr>
          <a:xfrm>
            <a:off x="1470600" y="488160"/>
            <a:ext cx="2669040" cy="568440"/>
          </a:xfrm>
          <a:prstGeom prst="rect">
            <a:avLst/>
          </a:prstGeom>
          <a:noFill/>
          <a:ln w="0">
            <a:noFill/>
          </a:ln>
        </p:spPr>
        <p:style>
          <a:lnRef idx="0"/>
          <a:fillRef idx="0"/>
          <a:effectRef idx="0"/>
          <a:fontRef idx="minor"/>
        </p:style>
        <p:txBody>
          <a:bodyPr lIns="0" rIns="0" tIns="0" bIns="0" anchor="t">
            <a:spAutoFit/>
          </a:bodyPr>
          <a:p>
            <a:pPr>
              <a:lnSpc>
                <a:spcPts val="2239"/>
              </a:lnSpc>
              <a:buNone/>
            </a:pPr>
            <a:r>
              <a:rPr b="0" lang="en-US" sz="1600" spc="-1" strike="noStrike">
                <a:solidFill>
                  <a:srgbClr val="ffffff"/>
                </a:solidFill>
                <a:latin typeface="Roboto Bold"/>
              </a:rPr>
              <a:t>TUGAS MATA KULIAH </a:t>
            </a:r>
            <a:endParaRPr b="0" lang="en-US" sz="1600" spc="-1" strike="noStrike">
              <a:latin typeface="Arial"/>
            </a:endParaRPr>
          </a:p>
          <a:p>
            <a:pPr>
              <a:lnSpc>
                <a:spcPts val="2239"/>
              </a:lnSpc>
              <a:buNone/>
            </a:pPr>
            <a:r>
              <a:rPr b="0" lang="en-US" sz="1600" spc="-1" strike="noStrike">
                <a:solidFill>
                  <a:srgbClr val="ffffff"/>
                </a:solidFill>
                <a:latin typeface="Roboto Bold"/>
              </a:rPr>
              <a:t>KECERDASAN ARTIFISIAL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e2c25"/>
        </a:solidFill>
      </p:bgPr>
    </p:bg>
    <p:spTree>
      <p:nvGrpSpPr>
        <p:cNvPr id="1" name=""/>
        <p:cNvGrpSpPr/>
        <p:nvPr/>
      </p:nvGrpSpPr>
      <p:grpSpPr>
        <a:xfrm>
          <a:off x="0" y="0"/>
          <a:ext cx="0" cy="0"/>
          <a:chOff x="0" y="0"/>
          <a:chExt cx="0" cy="0"/>
        </a:xfrm>
      </p:grpSpPr>
      <p:sp>
        <p:nvSpPr>
          <p:cNvPr id="62" name="Freeform 2"/>
          <p:cNvSpPr/>
          <p:nvPr/>
        </p:nvSpPr>
        <p:spPr>
          <a:xfrm rot="5400000">
            <a:off x="17193240" y="8599680"/>
            <a:ext cx="1472400" cy="735840"/>
          </a:xfrm>
          <a:custGeom>
            <a:avLst/>
            <a:gdLst/>
            <a:ahLst/>
            <a:rect l="l" t="t" r="r" b="b"/>
            <a:pathLst>
              <a:path w="1472602" h="736301">
                <a:moveTo>
                  <a:pt x="0" y="0"/>
                </a:moveTo>
                <a:lnTo>
                  <a:pt x="1472601" y="0"/>
                </a:lnTo>
                <a:lnTo>
                  <a:pt x="1472601" y="736300"/>
                </a:lnTo>
                <a:lnTo>
                  <a:pt x="0" y="736300"/>
                </a:lnTo>
                <a:lnTo>
                  <a:pt x="0" y="0"/>
                </a:lnTo>
                <a:close/>
              </a:path>
            </a:pathLst>
          </a:custGeom>
          <a:blipFill rotWithShape="0">
            <a:blip r:embed="rId1"/>
            <a:srcRect/>
            <a:stretch/>
          </a:blipFill>
          <a:ln w="0">
            <a:noFill/>
          </a:ln>
        </p:spPr>
        <p:style>
          <a:lnRef idx="0"/>
          <a:fillRef idx="0"/>
          <a:effectRef idx="0"/>
          <a:fontRef idx="minor"/>
        </p:style>
      </p:sp>
      <p:sp>
        <p:nvSpPr>
          <p:cNvPr id="63" name="Freeform 3"/>
          <p:cNvSpPr/>
          <p:nvPr/>
        </p:nvSpPr>
        <p:spPr>
          <a:xfrm flipH="1" flipV="1">
            <a:off x="0" y="0"/>
            <a:ext cx="1344960" cy="1344960"/>
          </a:xfrm>
          <a:custGeom>
            <a:avLst/>
            <a:gdLst/>
            <a:ahLst/>
            <a:rect l="l" t="t" r="r" b="b"/>
            <a:pathLst>
              <a:path w="1345171" h="1345171">
                <a:moveTo>
                  <a:pt x="1345171" y="1345171"/>
                </a:moveTo>
                <a:lnTo>
                  <a:pt x="0" y="1345171"/>
                </a:lnTo>
                <a:lnTo>
                  <a:pt x="0" y="0"/>
                </a:lnTo>
                <a:lnTo>
                  <a:pt x="1345171" y="0"/>
                </a:lnTo>
                <a:lnTo>
                  <a:pt x="1345171" y="1345171"/>
                </a:lnTo>
                <a:close/>
              </a:path>
            </a:pathLst>
          </a:custGeom>
          <a:blipFill rotWithShape="0">
            <a:blip r:embed="rId2"/>
            <a:srcRect/>
            <a:stretch/>
          </a:blipFill>
          <a:ln w="0">
            <a:noFill/>
          </a:ln>
        </p:spPr>
        <p:style>
          <a:lnRef idx="0"/>
          <a:fillRef idx="0"/>
          <a:effectRef idx="0"/>
          <a:fontRef idx="minor"/>
        </p:style>
      </p:sp>
      <p:sp>
        <p:nvSpPr>
          <p:cNvPr id="64" name="Freeform 4"/>
          <p:cNvSpPr/>
          <p:nvPr/>
        </p:nvSpPr>
        <p:spPr>
          <a:xfrm>
            <a:off x="349560" y="345960"/>
            <a:ext cx="502200" cy="475920"/>
          </a:xfrm>
          <a:custGeom>
            <a:avLst/>
            <a:gdLst/>
            <a:ahLst/>
            <a:rect l="l" t="t" r="r" b="b"/>
            <a:pathLst>
              <a:path w="502555" h="476158">
                <a:moveTo>
                  <a:pt x="0" y="0"/>
                </a:moveTo>
                <a:lnTo>
                  <a:pt x="502555" y="0"/>
                </a:lnTo>
                <a:lnTo>
                  <a:pt x="502555" y="476158"/>
                </a:lnTo>
                <a:lnTo>
                  <a:pt x="0" y="476158"/>
                </a:lnTo>
                <a:lnTo>
                  <a:pt x="0" y="0"/>
                </a:lnTo>
                <a:close/>
              </a:path>
            </a:pathLst>
          </a:custGeom>
          <a:blipFill rotWithShape="0">
            <a:blip r:embed="rId3"/>
            <a:srcRect/>
            <a:stretch/>
          </a:blipFill>
          <a:ln w="0">
            <a:noFill/>
          </a:ln>
        </p:spPr>
        <p:style>
          <a:lnRef idx="0"/>
          <a:fillRef idx="0"/>
          <a:effectRef idx="0"/>
          <a:fontRef idx="minor"/>
        </p:style>
      </p:sp>
      <p:grpSp>
        <p:nvGrpSpPr>
          <p:cNvPr id="65" name="Group 5"/>
          <p:cNvGrpSpPr/>
          <p:nvPr/>
        </p:nvGrpSpPr>
        <p:grpSpPr>
          <a:xfrm>
            <a:off x="1738440" y="1681920"/>
            <a:ext cx="568440" cy="568440"/>
            <a:chOff x="1738440" y="1681920"/>
            <a:chExt cx="568440" cy="568440"/>
          </a:xfrm>
        </p:grpSpPr>
        <p:sp>
          <p:nvSpPr>
            <p:cNvPr id="66" name="Freeform 6"/>
            <p:cNvSpPr/>
            <p:nvPr/>
          </p:nvSpPr>
          <p:spPr>
            <a:xfrm>
              <a:off x="1738440" y="1681920"/>
              <a:ext cx="568440" cy="56844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grpSp>
        <p:nvGrpSpPr>
          <p:cNvPr id="67" name="Group 7"/>
          <p:cNvGrpSpPr/>
          <p:nvPr/>
        </p:nvGrpSpPr>
        <p:grpSpPr>
          <a:xfrm>
            <a:off x="2136960" y="1681920"/>
            <a:ext cx="568440" cy="568440"/>
            <a:chOff x="2136960" y="1681920"/>
            <a:chExt cx="568440" cy="568440"/>
          </a:xfrm>
        </p:grpSpPr>
        <p:sp>
          <p:nvSpPr>
            <p:cNvPr id="68" name="Freeform 8"/>
            <p:cNvSpPr/>
            <p:nvPr/>
          </p:nvSpPr>
          <p:spPr>
            <a:xfrm>
              <a:off x="2136960" y="1681920"/>
              <a:ext cx="568440" cy="56844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grpSp>
        <p:nvGrpSpPr>
          <p:cNvPr id="69" name="Group 9"/>
          <p:cNvGrpSpPr/>
          <p:nvPr/>
        </p:nvGrpSpPr>
        <p:grpSpPr>
          <a:xfrm>
            <a:off x="2535480" y="1681920"/>
            <a:ext cx="568440" cy="568440"/>
            <a:chOff x="2535480" y="1681920"/>
            <a:chExt cx="568440" cy="568440"/>
          </a:xfrm>
        </p:grpSpPr>
        <p:sp>
          <p:nvSpPr>
            <p:cNvPr id="70" name="Freeform 10"/>
            <p:cNvSpPr/>
            <p:nvPr/>
          </p:nvSpPr>
          <p:spPr>
            <a:xfrm>
              <a:off x="2535480" y="1681920"/>
              <a:ext cx="568440" cy="56844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sp>
        <p:nvSpPr>
          <p:cNvPr id="71" name="Freeform 11"/>
          <p:cNvSpPr/>
          <p:nvPr/>
        </p:nvSpPr>
        <p:spPr>
          <a:xfrm>
            <a:off x="8966520" y="2705040"/>
            <a:ext cx="8292600" cy="6262200"/>
          </a:xfrm>
          <a:custGeom>
            <a:avLst/>
            <a:gdLst/>
            <a:ahLst/>
            <a:rect l="l" t="t" r="r" b="b"/>
            <a:pathLst>
              <a:path w="8292950" h="6262560">
                <a:moveTo>
                  <a:pt x="0" y="0"/>
                </a:moveTo>
                <a:lnTo>
                  <a:pt x="8292950" y="0"/>
                </a:lnTo>
                <a:lnTo>
                  <a:pt x="8292950" y="6262560"/>
                </a:lnTo>
                <a:lnTo>
                  <a:pt x="0" y="6262560"/>
                </a:lnTo>
                <a:lnTo>
                  <a:pt x="0" y="0"/>
                </a:lnTo>
                <a:close/>
              </a:path>
            </a:pathLst>
          </a:custGeom>
          <a:blipFill rotWithShape="0">
            <a:blip r:embed="rId4"/>
            <a:srcRect/>
            <a:stretch/>
          </a:blipFill>
          <a:ln w="0">
            <a:noFill/>
          </a:ln>
        </p:spPr>
        <p:style>
          <a:lnRef idx="0"/>
          <a:fillRef idx="0"/>
          <a:effectRef idx="0"/>
          <a:fontRef idx="minor"/>
        </p:style>
      </p:sp>
      <p:sp>
        <p:nvSpPr>
          <p:cNvPr id="72" name="TextBox 12"/>
          <p:cNvSpPr/>
          <p:nvPr/>
        </p:nvSpPr>
        <p:spPr>
          <a:xfrm>
            <a:off x="1738440" y="2792880"/>
            <a:ext cx="6395400" cy="1613160"/>
          </a:xfrm>
          <a:prstGeom prst="rect">
            <a:avLst/>
          </a:prstGeom>
          <a:noFill/>
          <a:ln w="0">
            <a:noFill/>
          </a:ln>
        </p:spPr>
        <p:style>
          <a:lnRef idx="0"/>
          <a:fillRef idx="0"/>
          <a:effectRef idx="0"/>
          <a:fontRef idx="minor"/>
        </p:style>
        <p:txBody>
          <a:bodyPr lIns="0" rIns="0" tIns="0" bIns="0" anchor="t">
            <a:spAutoFit/>
          </a:bodyPr>
          <a:p>
            <a:pPr>
              <a:lnSpc>
                <a:spcPts val="6350"/>
              </a:lnSpc>
              <a:buNone/>
            </a:pPr>
            <a:r>
              <a:rPr b="0" lang="en-US" sz="5520" spc="-1" strike="noStrike">
                <a:solidFill>
                  <a:srgbClr val="ffffff"/>
                </a:solidFill>
                <a:latin typeface="Roboto Bold"/>
              </a:rPr>
              <a:t>Jenis Kasus dan Dataset</a:t>
            </a:r>
            <a:endParaRPr b="0" lang="en-US" sz="5520" spc="-1" strike="noStrike">
              <a:latin typeface="Arial"/>
            </a:endParaRPr>
          </a:p>
        </p:txBody>
      </p:sp>
      <p:sp>
        <p:nvSpPr>
          <p:cNvPr id="73" name="TextBox 13"/>
          <p:cNvSpPr/>
          <p:nvPr/>
        </p:nvSpPr>
        <p:spPr>
          <a:xfrm>
            <a:off x="1738440" y="4543200"/>
            <a:ext cx="6700320" cy="4197240"/>
          </a:xfrm>
          <a:prstGeom prst="rect">
            <a:avLst/>
          </a:prstGeom>
          <a:noFill/>
          <a:ln w="0">
            <a:noFill/>
          </a:ln>
        </p:spPr>
        <p:style>
          <a:lnRef idx="0"/>
          <a:fillRef idx="0"/>
          <a:effectRef idx="0"/>
          <a:fontRef idx="minor"/>
        </p:style>
        <p:txBody>
          <a:bodyPr lIns="0" rIns="0" tIns="0" bIns="0" anchor="t">
            <a:spAutoFit/>
          </a:bodyPr>
          <a:p>
            <a:pPr>
              <a:lnSpc>
                <a:spcPts val="3005"/>
              </a:lnSpc>
              <a:buNone/>
            </a:pPr>
            <a:r>
              <a:rPr b="0" lang="en-US" sz="2150" spc="-1" strike="noStrike">
                <a:solidFill>
                  <a:srgbClr val="ffffff"/>
                </a:solidFill>
                <a:latin typeface="Source Sans Pro"/>
              </a:rPr>
              <a:t>Kasus yang diambil adalah kasus klasifikasi penyakit ke dalam tumor jinak (Benign Cancer) atau tumor ganas (Malignant Cancer). Kasus ini diambil dari dataset yang ada di kaggle : </a:t>
            </a:r>
            <a:r>
              <a:rPr b="0" lang="en-US" sz="2150" spc="-1" strike="noStrike" u="sng">
                <a:solidFill>
                  <a:srgbClr val="0000ff"/>
                </a:solidFill>
                <a:uFillTx/>
                <a:latin typeface="Source Sans Pro"/>
                <a:hlinkClick r:id="rId5"/>
              </a:rPr>
              <a:t>https://www.kaggle.com/datasets/erdemtaha/cancer-data/data</a:t>
            </a:r>
            <a:endParaRPr b="0" lang="en-US" sz="2150" spc="-1" strike="noStrike">
              <a:latin typeface="Arial"/>
            </a:endParaRPr>
          </a:p>
          <a:p>
            <a:pPr>
              <a:lnSpc>
                <a:spcPts val="3005"/>
              </a:lnSpc>
              <a:buNone/>
            </a:pPr>
            <a:endParaRPr b="0" lang="en-US" sz="1800" spc="-1" strike="noStrike">
              <a:latin typeface="Arial"/>
            </a:endParaRPr>
          </a:p>
          <a:p>
            <a:pPr algn="just">
              <a:lnSpc>
                <a:spcPts val="3005"/>
              </a:lnSpc>
              <a:buNone/>
            </a:pPr>
            <a:r>
              <a:rPr b="0" lang="en-US" sz="2150" spc="-1" strike="noStrike">
                <a:solidFill>
                  <a:srgbClr val="ffffff"/>
                </a:solidFill>
                <a:latin typeface="Source Sans Pro"/>
              </a:rPr>
              <a:t>Proses klasifikasi ini bergantung dengan 30 fitur dengan 570 data penyakit tumor. Dari total data yang ada, 63% diklasifikasikan ke dalam tumor jinak (Benign Cancer) dan 37% nya adalah tumor ganas (Malignant Cancer). </a:t>
            </a:r>
            <a:endParaRPr b="0" lang="en-US" sz="2150" spc="-1" strike="noStrike">
              <a:latin typeface="Arial"/>
            </a:endParaRPr>
          </a:p>
        </p:txBody>
      </p:sp>
      <p:sp>
        <p:nvSpPr>
          <p:cNvPr id="74" name="TextBox 14"/>
          <p:cNvSpPr/>
          <p:nvPr/>
        </p:nvSpPr>
        <p:spPr>
          <a:xfrm>
            <a:off x="1470600" y="488160"/>
            <a:ext cx="2669040" cy="568440"/>
          </a:xfrm>
          <a:prstGeom prst="rect">
            <a:avLst/>
          </a:prstGeom>
          <a:noFill/>
          <a:ln w="0">
            <a:noFill/>
          </a:ln>
        </p:spPr>
        <p:style>
          <a:lnRef idx="0"/>
          <a:fillRef idx="0"/>
          <a:effectRef idx="0"/>
          <a:fontRef idx="minor"/>
        </p:style>
        <p:txBody>
          <a:bodyPr lIns="0" rIns="0" tIns="0" bIns="0" anchor="t">
            <a:spAutoFit/>
          </a:bodyPr>
          <a:p>
            <a:pPr>
              <a:lnSpc>
                <a:spcPts val="2239"/>
              </a:lnSpc>
              <a:buNone/>
            </a:pPr>
            <a:r>
              <a:rPr b="0" lang="en-US" sz="1600" spc="-1" strike="noStrike">
                <a:solidFill>
                  <a:srgbClr val="ffffff"/>
                </a:solidFill>
                <a:latin typeface="Roboto Bold"/>
              </a:rPr>
              <a:t>TUGAS MATA KULIAH </a:t>
            </a:r>
            <a:endParaRPr b="0" lang="en-US" sz="1600" spc="-1" strike="noStrike">
              <a:latin typeface="Arial"/>
            </a:endParaRPr>
          </a:p>
          <a:p>
            <a:pPr>
              <a:lnSpc>
                <a:spcPts val="2239"/>
              </a:lnSpc>
              <a:buNone/>
            </a:pPr>
            <a:r>
              <a:rPr b="0" lang="en-US" sz="1600" spc="-1" strike="noStrike">
                <a:solidFill>
                  <a:srgbClr val="ffffff"/>
                </a:solidFill>
                <a:latin typeface="Roboto Bold"/>
              </a:rPr>
              <a:t>KECERDASAN ARTIFISIAL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e2c25"/>
        </a:solidFill>
      </p:bgPr>
    </p:bg>
    <p:spTree>
      <p:nvGrpSpPr>
        <p:cNvPr id="1" name=""/>
        <p:cNvGrpSpPr/>
        <p:nvPr/>
      </p:nvGrpSpPr>
      <p:grpSpPr>
        <a:xfrm>
          <a:off x="0" y="0"/>
          <a:ext cx="0" cy="0"/>
          <a:chOff x="0" y="0"/>
          <a:chExt cx="0" cy="0"/>
        </a:xfrm>
      </p:grpSpPr>
      <p:sp>
        <p:nvSpPr>
          <p:cNvPr id="75" name="Freeform 2"/>
          <p:cNvSpPr/>
          <p:nvPr/>
        </p:nvSpPr>
        <p:spPr>
          <a:xfrm flipH="1" flipV="1">
            <a:off x="0" y="0"/>
            <a:ext cx="1344960" cy="1344960"/>
          </a:xfrm>
          <a:custGeom>
            <a:avLst/>
            <a:gdLst/>
            <a:ahLst/>
            <a:rect l="l" t="t" r="r" b="b"/>
            <a:pathLst>
              <a:path w="1345171" h="1345171">
                <a:moveTo>
                  <a:pt x="1345171" y="1345171"/>
                </a:moveTo>
                <a:lnTo>
                  <a:pt x="0" y="1345171"/>
                </a:lnTo>
                <a:lnTo>
                  <a:pt x="0" y="0"/>
                </a:lnTo>
                <a:lnTo>
                  <a:pt x="1345171" y="0"/>
                </a:lnTo>
                <a:lnTo>
                  <a:pt x="1345171" y="1345171"/>
                </a:lnTo>
                <a:close/>
              </a:path>
            </a:pathLst>
          </a:custGeom>
          <a:blipFill rotWithShape="0">
            <a:blip r:embed="rId1"/>
            <a:srcRect/>
            <a:stretch/>
          </a:blipFill>
          <a:ln w="0">
            <a:noFill/>
          </a:ln>
        </p:spPr>
        <p:style>
          <a:lnRef idx="0"/>
          <a:fillRef idx="0"/>
          <a:effectRef idx="0"/>
          <a:fontRef idx="minor"/>
        </p:style>
      </p:sp>
      <p:sp>
        <p:nvSpPr>
          <p:cNvPr id="76" name="Freeform 3"/>
          <p:cNvSpPr/>
          <p:nvPr/>
        </p:nvSpPr>
        <p:spPr>
          <a:xfrm>
            <a:off x="349560" y="345960"/>
            <a:ext cx="502200" cy="475920"/>
          </a:xfrm>
          <a:custGeom>
            <a:avLst/>
            <a:gdLst/>
            <a:ahLst/>
            <a:rect l="l" t="t" r="r" b="b"/>
            <a:pathLst>
              <a:path w="502555" h="476158">
                <a:moveTo>
                  <a:pt x="0" y="0"/>
                </a:moveTo>
                <a:lnTo>
                  <a:pt x="502555" y="0"/>
                </a:lnTo>
                <a:lnTo>
                  <a:pt x="502555" y="476158"/>
                </a:lnTo>
                <a:lnTo>
                  <a:pt x="0" y="476158"/>
                </a:lnTo>
                <a:lnTo>
                  <a:pt x="0" y="0"/>
                </a:lnTo>
                <a:close/>
              </a:path>
            </a:pathLst>
          </a:custGeom>
          <a:blipFill rotWithShape="0">
            <a:blip r:embed="rId2"/>
            <a:srcRect/>
            <a:stretch/>
          </a:blipFill>
          <a:ln w="0">
            <a:noFill/>
          </a:ln>
        </p:spPr>
        <p:style>
          <a:lnRef idx="0"/>
          <a:fillRef idx="0"/>
          <a:effectRef idx="0"/>
          <a:fontRef idx="minor"/>
        </p:style>
      </p:sp>
      <p:sp>
        <p:nvSpPr>
          <p:cNvPr id="77" name="TextBox 4"/>
          <p:cNvSpPr/>
          <p:nvPr/>
        </p:nvSpPr>
        <p:spPr>
          <a:xfrm>
            <a:off x="4957920" y="2001960"/>
            <a:ext cx="10815480" cy="934920"/>
          </a:xfrm>
          <a:prstGeom prst="rect">
            <a:avLst/>
          </a:prstGeom>
          <a:noFill/>
          <a:ln w="0">
            <a:noFill/>
          </a:ln>
        </p:spPr>
        <p:style>
          <a:lnRef idx="0"/>
          <a:fillRef idx="0"/>
          <a:effectRef idx="0"/>
          <a:fontRef idx="minor"/>
        </p:style>
        <p:txBody>
          <a:bodyPr lIns="0" rIns="0" tIns="0" bIns="0" anchor="t">
            <a:spAutoFit/>
          </a:bodyPr>
          <a:p>
            <a:pPr>
              <a:lnSpc>
                <a:spcPts val="7359"/>
              </a:lnSpc>
              <a:buNone/>
            </a:pPr>
            <a:r>
              <a:rPr b="0" lang="en-US" sz="6400" spc="-1" strike="noStrike">
                <a:solidFill>
                  <a:srgbClr val="ffffff"/>
                </a:solidFill>
                <a:latin typeface="Roboto Bold"/>
              </a:rPr>
              <a:t>Jumlah Fitur dan Label</a:t>
            </a:r>
            <a:endParaRPr b="0" lang="en-US" sz="6400" spc="-1" strike="noStrike">
              <a:latin typeface="Arial"/>
            </a:endParaRPr>
          </a:p>
        </p:txBody>
      </p:sp>
      <p:grpSp>
        <p:nvGrpSpPr>
          <p:cNvPr id="78" name="Group 5"/>
          <p:cNvGrpSpPr/>
          <p:nvPr/>
        </p:nvGrpSpPr>
        <p:grpSpPr>
          <a:xfrm>
            <a:off x="8550360" y="1345320"/>
            <a:ext cx="494280" cy="494280"/>
            <a:chOff x="8550360" y="1345320"/>
            <a:chExt cx="494280" cy="494280"/>
          </a:xfrm>
        </p:grpSpPr>
        <p:sp>
          <p:nvSpPr>
            <p:cNvPr id="79" name="Freeform 6"/>
            <p:cNvSpPr/>
            <p:nvPr/>
          </p:nvSpPr>
          <p:spPr>
            <a:xfrm>
              <a:off x="8550360" y="1345320"/>
              <a:ext cx="494280" cy="49428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grpSp>
        <p:nvGrpSpPr>
          <p:cNvPr id="80" name="Group 7"/>
          <p:cNvGrpSpPr/>
          <p:nvPr/>
        </p:nvGrpSpPr>
        <p:grpSpPr>
          <a:xfrm>
            <a:off x="8896680" y="1345320"/>
            <a:ext cx="494280" cy="494280"/>
            <a:chOff x="8896680" y="1345320"/>
            <a:chExt cx="494280" cy="494280"/>
          </a:xfrm>
        </p:grpSpPr>
        <p:sp>
          <p:nvSpPr>
            <p:cNvPr id="81" name="Freeform 8"/>
            <p:cNvSpPr/>
            <p:nvPr/>
          </p:nvSpPr>
          <p:spPr>
            <a:xfrm>
              <a:off x="8896680" y="1345320"/>
              <a:ext cx="494280" cy="49428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grpSp>
        <p:nvGrpSpPr>
          <p:cNvPr id="82" name="Group 9"/>
          <p:cNvGrpSpPr/>
          <p:nvPr/>
        </p:nvGrpSpPr>
        <p:grpSpPr>
          <a:xfrm>
            <a:off x="9243000" y="1345320"/>
            <a:ext cx="494280" cy="494280"/>
            <a:chOff x="9243000" y="1345320"/>
            <a:chExt cx="494280" cy="494280"/>
          </a:xfrm>
        </p:grpSpPr>
        <p:sp>
          <p:nvSpPr>
            <p:cNvPr id="83" name="Freeform 10"/>
            <p:cNvSpPr/>
            <p:nvPr/>
          </p:nvSpPr>
          <p:spPr>
            <a:xfrm>
              <a:off x="9243000" y="1345320"/>
              <a:ext cx="494280" cy="49428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sp>
        <p:nvSpPr>
          <p:cNvPr id="84" name="TextBox 11"/>
          <p:cNvSpPr/>
          <p:nvPr/>
        </p:nvSpPr>
        <p:spPr>
          <a:xfrm>
            <a:off x="2586240" y="2899800"/>
            <a:ext cx="6820560" cy="515160"/>
          </a:xfrm>
          <a:prstGeom prst="rect">
            <a:avLst/>
          </a:prstGeom>
          <a:noFill/>
          <a:ln w="0">
            <a:noFill/>
          </a:ln>
        </p:spPr>
        <p:style>
          <a:lnRef idx="0"/>
          <a:fillRef idx="0"/>
          <a:effectRef idx="0"/>
          <a:fontRef idx="minor"/>
        </p:style>
        <p:txBody>
          <a:bodyPr lIns="0" rIns="0" tIns="0" bIns="0" anchor="t">
            <a:spAutoFit/>
          </a:bodyPr>
          <a:p>
            <a:pPr>
              <a:lnSpc>
                <a:spcPts val="4059"/>
              </a:lnSpc>
              <a:buNone/>
            </a:pPr>
            <a:r>
              <a:rPr b="0" lang="en-US" sz="2900" spc="-1" strike="noStrike">
                <a:solidFill>
                  <a:srgbClr val="62a64c"/>
                </a:solidFill>
                <a:latin typeface="Source Sans Pro Bold"/>
              </a:rPr>
              <a:t>01. Fitur</a:t>
            </a:r>
            <a:endParaRPr b="0" lang="en-US" sz="2900" spc="-1" strike="noStrike">
              <a:latin typeface="Arial"/>
            </a:endParaRPr>
          </a:p>
        </p:txBody>
      </p:sp>
      <p:sp>
        <p:nvSpPr>
          <p:cNvPr id="85" name="TextBox 12"/>
          <p:cNvSpPr/>
          <p:nvPr/>
        </p:nvSpPr>
        <p:spPr>
          <a:xfrm>
            <a:off x="2586240" y="3550320"/>
            <a:ext cx="4371480" cy="4132440"/>
          </a:xfrm>
          <a:prstGeom prst="rect">
            <a:avLst/>
          </a:prstGeom>
          <a:noFill/>
          <a:ln w="0">
            <a:noFill/>
          </a:ln>
        </p:spPr>
        <p:style>
          <a:lnRef idx="0"/>
          <a:fillRef idx="0"/>
          <a:effectRef idx="0"/>
          <a:fontRef idx="minor"/>
        </p:style>
        <p:txBody>
          <a:bodyPr lIns="0" rIns="0" tIns="0" bIns="0" anchor="t">
            <a:spAutoFit/>
          </a:bodyPr>
          <a:p>
            <a:pPr lvl="1" marL="501840" indent="-250920">
              <a:lnSpc>
                <a:spcPts val="3254"/>
              </a:lnSpc>
              <a:buClr>
                <a:srgbClr val="ffffff"/>
              </a:buClr>
              <a:buFont typeface="Arial"/>
              <a:buChar char="•"/>
            </a:pPr>
            <a:r>
              <a:rPr b="0" lang="en-US" sz="2320" spc="-1" strike="noStrike">
                <a:solidFill>
                  <a:srgbClr val="ffffff"/>
                </a:solidFill>
                <a:latin typeface="Source Sans Pro"/>
              </a:rPr>
              <a:t>radius_mean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texture_mean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perimeter_mean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area_mean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smoothness_mean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compactness_mean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concavity_mean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concave points_mean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symmetry_mean </a:t>
            </a:r>
            <a:endParaRPr b="0" lang="en-US" sz="2320" spc="-1" strike="noStrike">
              <a:latin typeface="Arial"/>
            </a:endParaRPr>
          </a:p>
          <a:p>
            <a:pPr>
              <a:lnSpc>
                <a:spcPts val="3254"/>
              </a:lnSpc>
              <a:buNone/>
            </a:pPr>
            <a:endParaRPr b="0" lang="en-US" sz="1800" spc="-1" strike="noStrike">
              <a:latin typeface="Arial"/>
            </a:endParaRPr>
          </a:p>
        </p:txBody>
      </p:sp>
      <p:sp>
        <p:nvSpPr>
          <p:cNvPr id="86" name="TextBox 13"/>
          <p:cNvSpPr/>
          <p:nvPr/>
        </p:nvSpPr>
        <p:spPr>
          <a:xfrm>
            <a:off x="2586240" y="7568280"/>
            <a:ext cx="6820560" cy="515160"/>
          </a:xfrm>
          <a:prstGeom prst="rect">
            <a:avLst/>
          </a:prstGeom>
          <a:noFill/>
          <a:ln w="0">
            <a:noFill/>
          </a:ln>
        </p:spPr>
        <p:style>
          <a:lnRef idx="0"/>
          <a:fillRef idx="0"/>
          <a:effectRef idx="0"/>
          <a:fontRef idx="minor"/>
        </p:style>
        <p:txBody>
          <a:bodyPr lIns="0" rIns="0" tIns="0" bIns="0" anchor="t">
            <a:spAutoFit/>
          </a:bodyPr>
          <a:p>
            <a:pPr>
              <a:lnSpc>
                <a:spcPts val="4059"/>
              </a:lnSpc>
              <a:buNone/>
            </a:pPr>
            <a:r>
              <a:rPr b="0" lang="en-US" sz="2900" spc="-1" strike="noStrike">
                <a:solidFill>
                  <a:srgbClr val="62a64c"/>
                </a:solidFill>
                <a:latin typeface="Source Sans Pro Bold"/>
              </a:rPr>
              <a:t>02. Label</a:t>
            </a:r>
            <a:endParaRPr b="0" lang="en-US" sz="2900" spc="-1" strike="noStrike">
              <a:latin typeface="Arial"/>
            </a:endParaRPr>
          </a:p>
        </p:txBody>
      </p:sp>
      <p:sp>
        <p:nvSpPr>
          <p:cNvPr id="87" name="TextBox 14"/>
          <p:cNvSpPr/>
          <p:nvPr/>
        </p:nvSpPr>
        <p:spPr>
          <a:xfrm>
            <a:off x="6958080" y="3550320"/>
            <a:ext cx="4371480" cy="4132440"/>
          </a:xfrm>
          <a:prstGeom prst="rect">
            <a:avLst/>
          </a:prstGeom>
          <a:noFill/>
          <a:ln w="0">
            <a:noFill/>
          </a:ln>
        </p:spPr>
        <p:style>
          <a:lnRef idx="0"/>
          <a:fillRef idx="0"/>
          <a:effectRef idx="0"/>
          <a:fontRef idx="minor"/>
        </p:style>
        <p:txBody>
          <a:bodyPr lIns="0" rIns="0" tIns="0" bIns="0" anchor="t">
            <a:spAutoFit/>
          </a:bodyPr>
          <a:p>
            <a:pPr lvl="1" marL="501840" indent="-250920">
              <a:lnSpc>
                <a:spcPts val="3254"/>
              </a:lnSpc>
              <a:buClr>
                <a:srgbClr val="ffffff"/>
              </a:buClr>
              <a:buFont typeface="Arial"/>
              <a:buChar char="•"/>
            </a:pPr>
            <a:r>
              <a:rPr b="0" lang="en-US" sz="2320" spc="-1" strike="noStrike">
                <a:solidFill>
                  <a:srgbClr val="ffffff"/>
                </a:solidFill>
                <a:latin typeface="Source Sans Pro"/>
              </a:rPr>
              <a:t>fractal_dimension_mean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radius_se texture_se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perimeter_se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area_se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smoothness_se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compactness_se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concavity_seconcave points_se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symmetry_se</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fractal_dimension_se </a:t>
            </a:r>
            <a:endParaRPr b="0" lang="en-US" sz="2320" spc="-1" strike="noStrike">
              <a:latin typeface="Arial"/>
            </a:endParaRPr>
          </a:p>
        </p:txBody>
      </p:sp>
      <p:sp>
        <p:nvSpPr>
          <p:cNvPr id="88" name="TextBox 15"/>
          <p:cNvSpPr/>
          <p:nvPr/>
        </p:nvSpPr>
        <p:spPr>
          <a:xfrm>
            <a:off x="11329920" y="3550320"/>
            <a:ext cx="4371480" cy="4545720"/>
          </a:xfrm>
          <a:prstGeom prst="rect">
            <a:avLst/>
          </a:prstGeom>
          <a:noFill/>
          <a:ln w="0">
            <a:noFill/>
          </a:ln>
        </p:spPr>
        <p:style>
          <a:lnRef idx="0"/>
          <a:fillRef idx="0"/>
          <a:effectRef idx="0"/>
          <a:fontRef idx="minor"/>
        </p:style>
        <p:txBody>
          <a:bodyPr lIns="0" rIns="0" tIns="0" bIns="0" anchor="t">
            <a:spAutoFit/>
          </a:bodyPr>
          <a:p>
            <a:pPr lvl="1" marL="501840" indent="-250920">
              <a:lnSpc>
                <a:spcPts val="3254"/>
              </a:lnSpc>
              <a:buClr>
                <a:srgbClr val="ffffff"/>
              </a:buClr>
              <a:buFont typeface="Arial"/>
              <a:buChar char="•"/>
            </a:pPr>
            <a:r>
              <a:rPr b="0" lang="en-US" sz="2320" spc="-1" strike="noStrike">
                <a:solidFill>
                  <a:srgbClr val="ffffff"/>
                </a:solidFill>
                <a:latin typeface="Source Sans Pro"/>
              </a:rPr>
              <a:t>radius_worst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texture_worst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perimeter_worst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area_worst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smoothness_worst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compactness_worst c</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oncavity_worst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concave points_worst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symmetry_worst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fractal_dimension_worst</a:t>
            </a:r>
            <a:endParaRPr b="0" lang="en-US" sz="2320" spc="-1" strike="noStrike">
              <a:latin typeface="Arial"/>
            </a:endParaRPr>
          </a:p>
          <a:p>
            <a:pPr>
              <a:lnSpc>
                <a:spcPts val="3254"/>
              </a:lnSpc>
              <a:buNone/>
            </a:pPr>
            <a:endParaRPr b="0" lang="en-US" sz="1800" spc="-1" strike="noStrike">
              <a:latin typeface="Arial"/>
            </a:endParaRPr>
          </a:p>
        </p:txBody>
      </p:sp>
      <p:sp>
        <p:nvSpPr>
          <p:cNvPr id="89" name="TextBox 16"/>
          <p:cNvSpPr/>
          <p:nvPr/>
        </p:nvSpPr>
        <p:spPr>
          <a:xfrm>
            <a:off x="2586240" y="8220960"/>
            <a:ext cx="3284640" cy="826200"/>
          </a:xfrm>
          <a:prstGeom prst="rect">
            <a:avLst/>
          </a:prstGeom>
          <a:noFill/>
          <a:ln w="0">
            <a:noFill/>
          </a:ln>
        </p:spPr>
        <p:style>
          <a:lnRef idx="0"/>
          <a:fillRef idx="0"/>
          <a:effectRef idx="0"/>
          <a:fontRef idx="minor"/>
        </p:style>
        <p:txBody>
          <a:bodyPr lIns="0" rIns="0" tIns="0" bIns="0" anchor="t">
            <a:spAutoFit/>
          </a:bodyPr>
          <a:p>
            <a:pPr lvl="1" marL="501840" indent="-250920">
              <a:lnSpc>
                <a:spcPts val="3254"/>
              </a:lnSpc>
              <a:buClr>
                <a:srgbClr val="ffffff"/>
              </a:buClr>
              <a:buFont typeface="Arial"/>
              <a:buChar char="•"/>
            </a:pPr>
            <a:r>
              <a:rPr b="0" lang="en-US" sz="2320" spc="-1" strike="noStrike">
                <a:solidFill>
                  <a:srgbClr val="ffffff"/>
                </a:solidFill>
                <a:latin typeface="Source Sans Pro"/>
              </a:rPr>
              <a:t>Benign Cancer </a:t>
            </a:r>
            <a:endParaRPr b="0" lang="en-US" sz="2320" spc="-1" strike="noStrike">
              <a:latin typeface="Arial"/>
            </a:endParaRPr>
          </a:p>
          <a:p>
            <a:pPr lvl="1" marL="501840" indent="-250920">
              <a:lnSpc>
                <a:spcPts val="3254"/>
              </a:lnSpc>
              <a:buClr>
                <a:srgbClr val="ffffff"/>
              </a:buClr>
              <a:buFont typeface="Arial"/>
              <a:buChar char="•"/>
            </a:pPr>
            <a:r>
              <a:rPr b="0" lang="en-US" sz="2320" spc="-1" strike="noStrike">
                <a:solidFill>
                  <a:srgbClr val="ffffff"/>
                </a:solidFill>
                <a:latin typeface="Source Sans Pro"/>
              </a:rPr>
              <a:t>Malignant Cancer</a:t>
            </a:r>
            <a:endParaRPr b="0" lang="en-US" sz="2320" spc="-1" strike="noStrike">
              <a:latin typeface="Arial"/>
            </a:endParaRPr>
          </a:p>
        </p:txBody>
      </p:sp>
      <p:sp>
        <p:nvSpPr>
          <p:cNvPr id="90" name="TextBox 17"/>
          <p:cNvSpPr/>
          <p:nvPr/>
        </p:nvSpPr>
        <p:spPr>
          <a:xfrm>
            <a:off x="1470600" y="488160"/>
            <a:ext cx="2669040" cy="568440"/>
          </a:xfrm>
          <a:prstGeom prst="rect">
            <a:avLst/>
          </a:prstGeom>
          <a:noFill/>
          <a:ln w="0">
            <a:noFill/>
          </a:ln>
        </p:spPr>
        <p:style>
          <a:lnRef idx="0"/>
          <a:fillRef idx="0"/>
          <a:effectRef idx="0"/>
          <a:fontRef idx="minor"/>
        </p:style>
        <p:txBody>
          <a:bodyPr lIns="0" rIns="0" tIns="0" bIns="0" anchor="t">
            <a:spAutoFit/>
          </a:bodyPr>
          <a:p>
            <a:pPr>
              <a:lnSpc>
                <a:spcPts val="2239"/>
              </a:lnSpc>
              <a:buNone/>
            </a:pPr>
            <a:r>
              <a:rPr b="0" lang="en-US" sz="1600" spc="-1" strike="noStrike">
                <a:solidFill>
                  <a:srgbClr val="ffffff"/>
                </a:solidFill>
                <a:latin typeface="Roboto Bold"/>
              </a:rPr>
              <a:t>TUGAS MATA KULIAH </a:t>
            </a:r>
            <a:endParaRPr b="0" lang="en-US" sz="1600" spc="-1" strike="noStrike">
              <a:latin typeface="Arial"/>
            </a:endParaRPr>
          </a:p>
          <a:p>
            <a:pPr>
              <a:lnSpc>
                <a:spcPts val="2239"/>
              </a:lnSpc>
              <a:buNone/>
            </a:pPr>
            <a:r>
              <a:rPr b="0" lang="en-US" sz="1600" spc="-1" strike="noStrike">
                <a:solidFill>
                  <a:srgbClr val="ffffff"/>
                </a:solidFill>
                <a:latin typeface="Roboto Bold"/>
              </a:rPr>
              <a:t>KECERDASAN ARTIFISIAL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e2c25"/>
        </a:solidFill>
      </p:bgPr>
    </p:bg>
    <p:spTree>
      <p:nvGrpSpPr>
        <p:cNvPr id="1" name=""/>
        <p:cNvGrpSpPr/>
        <p:nvPr/>
      </p:nvGrpSpPr>
      <p:grpSpPr>
        <a:xfrm>
          <a:off x="0" y="0"/>
          <a:ext cx="0" cy="0"/>
          <a:chOff x="0" y="0"/>
          <a:chExt cx="0" cy="0"/>
        </a:xfrm>
      </p:grpSpPr>
      <p:sp>
        <p:nvSpPr>
          <p:cNvPr id="91" name="Freeform 2"/>
          <p:cNvSpPr/>
          <p:nvPr/>
        </p:nvSpPr>
        <p:spPr>
          <a:xfrm flipH="1" flipV="1">
            <a:off x="0" y="0"/>
            <a:ext cx="1344960" cy="1344960"/>
          </a:xfrm>
          <a:custGeom>
            <a:avLst/>
            <a:gdLst/>
            <a:ahLst/>
            <a:rect l="l" t="t" r="r" b="b"/>
            <a:pathLst>
              <a:path w="1345171" h="1345171">
                <a:moveTo>
                  <a:pt x="1345171" y="1345171"/>
                </a:moveTo>
                <a:lnTo>
                  <a:pt x="0" y="1345171"/>
                </a:lnTo>
                <a:lnTo>
                  <a:pt x="0" y="0"/>
                </a:lnTo>
                <a:lnTo>
                  <a:pt x="1345171" y="0"/>
                </a:lnTo>
                <a:lnTo>
                  <a:pt x="1345171" y="1345171"/>
                </a:lnTo>
                <a:close/>
              </a:path>
            </a:pathLst>
          </a:custGeom>
          <a:blipFill rotWithShape="0">
            <a:blip r:embed="rId1"/>
            <a:srcRect/>
            <a:stretch/>
          </a:blipFill>
          <a:ln w="0">
            <a:noFill/>
          </a:ln>
        </p:spPr>
        <p:style>
          <a:lnRef idx="0"/>
          <a:fillRef idx="0"/>
          <a:effectRef idx="0"/>
          <a:fontRef idx="minor"/>
        </p:style>
      </p:sp>
      <p:sp>
        <p:nvSpPr>
          <p:cNvPr id="92" name="Freeform 3"/>
          <p:cNvSpPr/>
          <p:nvPr/>
        </p:nvSpPr>
        <p:spPr>
          <a:xfrm>
            <a:off x="349560" y="345960"/>
            <a:ext cx="502200" cy="475920"/>
          </a:xfrm>
          <a:custGeom>
            <a:avLst/>
            <a:gdLst/>
            <a:ahLst/>
            <a:rect l="l" t="t" r="r" b="b"/>
            <a:pathLst>
              <a:path w="502555" h="476158">
                <a:moveTo>
                  <a:pt x="0" y="0"/>
                </a:moveTo>
                <a:lnTo>
                  <a:pt x="502555" y="0"/>
                </a:lnTo>
                <a:lnTo>
                  <a:pt x="502555" y="476158"/>
                </a:lnTo>
                <a:lnTo>
                  <a:pt x="0" y="476158"/>
                </a:lnTo>
                <a:lnTo>
                  <a:pt x="0" y="0"/>
                </a:lnTo>
                <a:close/>
              </a:path>
            </a:pathLst>
          </a:custGeom>
          <a:blipFill rotWithShape="0">
            <a:blip r:embed="rId2"/>
            <a:srcRect/>
            <a:stretch/>
          </a:blipFill>
          <a:ln w="0">
            <a:noFill/>
          </a:ln>
        </p:spPr>
        <p:style>
          <a:lnRef idx="0"/>
          <a:fillRef idx="0"/>
          <a:effectRef idx="0"/>
          <a:fontRef idx="minor"/>
        </p:style>
      </p:sp>
      <p:sp>
        <p:nvSpPr>
          <p:cNvPr id="93" name="TextBox 4"/>
          <p:cNvSpPr/>
          <p:nvPr/>
        </p:nvSpPr>
        <p:spPr>
          <a:xfrm>
            <a:off x="2878920" y="2021040"/>
            <a:ext cx="12529800" cy="1869480"/>
          </a:xfrm>
          <a:prstGeom prst="rect">
            <a:avLst/>
          </a:prstGeom>
          <a:noFill/>
          <a:ln w="0">
            <a:noFill/>
          </a:ln>
        </p:spPr>
        <p:style>
          <a:lnRef idx="0"/>
          <a:fillRef idx="0"/>
          <a:effectRef idx="0"/>
          <a:fontRef idx="minor"/>
        </p:style>
        <p:txBody>
          <a:bodyPr lIns="0" rIns="0" tIns="0" bIns="0" anchor="t">
            <a:spAutoFit/>
          </a:bodyPr>
          <a:p>
            <a:pPr algn="ctr">
              <a:lnSpc>
                <a:spcPts val="7359"/>
              </a:lnSpc>
              <a:buNone/>
            </a:pPr>
            <a:r>
              <a:rPr b="0" lang="en-US" sz="6400" spc="-1" strike="noStrike">
                <a:solidFill>
                  <a:srgbClr val="ffffff"/>
                </a:solidFill>
                <a:latin typeface="Roboto Bold"/>
              </a:rPr>
              <a:t>Jenis Jaringan Saraf Tiruan yang digunakan</a:t>
            </a:r>
            <a:endParaRPr b="0" lang="en-US" sz="6400" spc="-1" strike="noStrike">
              <a:latin typeface="Arial"/>
            </a:endParaRPr>
          </a:p>
        </p:txBody>
      </p:sp>
      <p:grpSp>
        <p:nvGrpSpPr>
          <p:cNvPr id="94" name="Group 5"/>
          <p:cNvGrpSpPr/>
          <p:nvPr/>
        </p:nvGrpSpPr>
        <p:grpSpPr>
          <a:xfrm>
            <a:off x="8550360" y="1345320"/>
            <a:ext cx="494280" cy="494280"/>
            <a:chOff x="8550360" y="1345320"/>
            <a:chExt cx="494280" cy="494280"/>
          </a:xfrm>
        </p:grpSpPr>
        <p:sp>
          <p:nvSpPr>
            <p:cNvPr id="95" name="Freeform 6"/>
            <p:cNvSpPr/>
            <p:nvPr/>
          </p:nvSpPr>
          <p:spPr>
            <a:xfrm>
              <a:off x="8550360" y="1345320"/>
              <a:ext cx="494280" cy="49428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grpSp>
        <p:nvGrpSpPr>
          <p:cNvPr id="96" name="Group 7"/>
          <p:cNvGrpSpPr/>
          <p:nvPr/>
        </p:nvGrpSpPr>
        <p:grpSpPr>
          <a:xfrm>
            <a:off x="8896680" y="1345320"/>
            <a:ext cx="494280" cy="494280"/>
            <a:chOff x="8896680" y="1345320"/>
            <a:chExt cx="494280" cy="494280"/>
          </a:xfrm>
        </p:grpSpPr>
        <p:sp>
          <p:nvSpPr>
            <p:cNvPr id="97" name="Freeform 8"/>
            <p:cNvSpPr/>
            <p:nvPr/>
          </p:nvSpPr>
          <p:spPr>
            <a:xfrm>
              <a:off x="8896680" y="1345320"/>
              <a:ext cx="494280" cy="49428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grpSp>
        <p:nvGrpSpPr>
          <p:cNvPr id="98" name="Group 9"/>
          <p:cNvGrpSpPr/>
          <p:nvPr/>
        </p:nvGrpSpPr>
        <p:grpSpPr>
          <a:xfrm>
            <a:off x="9243000" y="1345320"/>
            <a:ext cx="494280" cy="494280"/>
            <a:chOff x="9243000" y="1345320"/>
            <a:chExt cx="494280" cy="494280"/>
          </a:xfrm>
        </p:grpSpPr>
        <p:sp>
          <p:nvSpPr>
            <p:cNvPr id="99" name="Freeform 10"/>
            <p:cNvSpPr/>
            <p:nvPr/>
          </p:nvSpPr>
          <p:spPr>
            <a:xfrm>
              <a:off x="9243000" y="1345320"/>
              <a:ext cx="494280" cy="49428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sp>
        <p:nvSpPr>
          <p:cNvPr id="100" name="TextBox 11"/>
          <p:cNvSpPr/>
          <p:nvPr/>
        </p:nvSpPr>
        <p:spPr>
          <a:xfrm>
            <a:off x="2691000" y="4157280"/>
            <a:ext cx="12905640" cy="5171400"/>
          </a:xfrm>
          <a:prstGeom prst="rect">
            <a:avLst/>
          </a:prstGeom>
          <a:noFill/>
          <a:ln w="0">
            <a:noFill/>
          </a:ln>
        </p:spPr>
        <p:style>
          <a:lnRef idx="0"/>
          <a:fillRef idx="0"/>
          <a:effectRef idx="0"/>
          <a:fontRef idx="minor"/>
        </p:style>
        <p:txBody>
          <a:bodyPr lIns="0" rIns="0" tIns="0" bIns="0" anchor="t">
            <a:spAutoFit/>
          </a:bodyPr>
          <a:p>
            <a:pPr algn="just">
              <a:lnSpc>
                <a:spcPts val="3393"/>
              </a:lnSpc>
              <a:buNone/>
            </a:pPr>
            <a:r>
              <a:rPr b="0" lang="en-US" sz="2200" spc="-1" strike="noStrike">
                <a:solidFill>
                  <a:srgbClr val="ffffff"/>
                </a:solidFill>
                <a:latin typeface="Source Sans Pro"/>
              </a:rPr>
              <a:t>Jaringan Saraf Tiruan Lapisan Penuh, atau Fully Connected Neural Network, adalah jenis jaringan saraf yang setiap neuron di satu lapisan terhubung ke semua neuron di lapisan berikutnya. Lapisan ini juga dikenal sebagai lapisan Dense atau lapisan penuh karena setiap neuron di lapisan ini memiliki koneksi ke semua neuron di lapisan berikutnya.</a:t>
            </a:r>
            <a:endParaRPr b="0" lang="en-US" sz="2200" spc="-1" strike="noStrike">
              <a:latin typeface="Arial"/>
            </a:endParaRPr>
          </a:p>
          <a:p>
            <a:pPr algn="just">
              <a:lnSpc>
                <a:spcPts val="3393"/>
              </a:lnSpc>
              <a:buNone/>
            </a:pPr>
            <a:endParaRPr b="0" lang="en-US" sz="1800" spc="-1" strike="noStrike">
              <a:latin typeface="Arial"/>
            </a:endParaRPr>
          </a:p>
          <a:p>
            <a:pPr algn="just">
              <a:lnSpc>
                <a:spcPts val="3393"/>
              </a:lnSpc>
              <a:buNone/>
            </a:pPr>
            <a:r>
              <a:rPr b="0" lang="en-US" sz="2200" spc="-1" strike="noStrike">
                <a:solidFill>
                  <a:srgbClr val="ffffff"/>
                </a:solidFill>
                <a:latin typeface="Source Sans Pro"/>
              </a:rPr>
              <a:t>Pembuatan model Fully Connected Neural Network menggunakan framework Keras dari Tensorflow. </a:t>
            </a:r>
            <a:endParaRPr b="0" lang="en-US" sz="2200" spc="-1" strike="noStrike">
              <a:latin typeface="Arial"/>
            </a:endParaRPr>
          </a:p>
          <a:p>
            <a:pPr algn="just">
              <a:lnSpc>
                <a:spcPts val="3393"/>
              </a:lnSpc>
              <a:buNone/>
            </a:pPr>
            <a:endParaRPr b="0" lang="en-US" sz="1800" spc="-1" strike="noStrike">
              <a:latin typeface="Arial"/>
            </a:endParaRPr>
          </a:p>
          <a:p>
            <a:pPr algn="just">
              <a:lnSpc>
                <a:spcPts val="3393"/>
              </a:lnSpc>
              <a:buNone/>
            </a:pPr>
            <a:r>
              <a:rPr b="0" lang="en-US" sz="2200" spc="-1" strike="noStrike">
                <a:solidFill>
                  <a:srgbClr val="ffffff"/>
                </a:solidFill>
                <a:latin typeface="Source Sans Pro"/>
              </a:rPr>
              <a:t>Jaringan ini dapat digunakan untuk berbagai tugas seperti klasifikasi dan regresi. Selama proses pelatihan, parameter (bobot dan bias) diubah sedemikian rupa sehingga model dapat mempelajari pola dari data pelatihan dan kemudian digunakan untuk membuat prediksi pada data baru.</a:t>
            </a:r>
            <a:endParaRPr b="0" lang="en-US" sz="2200" spc="-1" strike="noStrike">
              <a:latin typeface="Arial"/>
            </a:endParaRPr>
          </a:p>
        </p:txBody>
      </p:sp>
      <p:sp>
        <p:nvSpPr>
          <p:cNvPr id="101" name="TextBox 12"/>
          <p:cNvSpPr/>
          <p:nvPr/>
        </p:nvSpPr>
        <p:spPr>
          <a:xfrm>
            <a:off x="1470600" y="488160"/>
            <a:ext cx="2669040" cy="568440"/>
          </a:xfrm>
          <a:prstGeom prst="rect">
            <a:avLst/>
          </a:prstGeom>
          <a:noFill/>
          <a:ln w="0">
            <a:noFill/>
          </a:ln>
        </p:spPr>
        <p:style>
          <a:lnRef idx="0"/>
          <a:fillRef idx="0"/>
          <a:effectRef idx="0"/>
          <a:fontRef idx="minor"/>
        </p:style>
        <p:txBody>
          <a:bodyPr lIns="0" rIns="0" tIns="0" bIns="0" anchor="t">
            <a:spAutoFit/>
          </a:bodyPr>
          <a:p>
            <a:pPr>
              <a:lnSpc>
                <a:spcPts val="2239"/>
              </a:lnSpc>
              <a:buNone/>
            </a:pPr>
            <a:r>
              <a:rPr b="0" lang="en-US" sz="1600" spc="-1" strike="noStrike">
                <a:solidFill>
                  <a:srgbClr val="ffffff"/>
                </a:solidFill>
                <a:latin typeface="Roboto Bold"/>
              </a:rPr>
              <a:t>TUGAS MATA KULIAH </a:t>
            </a:r>
            <a:endParaRPr b="0" lang="en-US" sz="1600" spc="-1" strike="noStrike">
              <a:latin typeface="Arial"/>
            </a:endParaRPr>
          </a:p>
          <a:p>
            <a:pPr>
              <a:lnSpc>
                <a:spcPts val="2239"/>
              </a:lnSpc>
              <a:buNone/>
            </a:pPr>
            <a:r>
              <a:rPr b="0" lang="en-US" sz="1600" spc="-1" strike="noStrike">
                <a:solidFill>
                  <a:srgbClr val="ffffff"/>
                </a:solidFill>
                <a:latin typeface="Roboto Bold"/>
              </a:rPr>
              <a:t>KECERDASAN ARTIFISIAL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e2c25"/>
        </a:solidFill>
      </p:bgPr>
    </p:bg>
    <p:spTree>
      <p:nvGrpSpPr>
        <p:cNvPr id="1" name=""/>
        <p:cNvGrpSpPr/>
        <p:nvPr/>
      </p:nvGrpSpPr>
      <p:grpSpPr>
        <a:xfrm>
          <a:off x="0" y="0"/>
          <a:ext cx="0" cy="0"/>
          <a:chOff x="0" y="0"/>
          <a:chExt cx="0" cy="0"/>
        </a:xfrm>
      </p:grpSpPr>
      <p:sp>
        <p:nvSpPr>
          <p:cNvPr id="102" name="Freeform 2"/>
          <p:cNvSpPr/>
          <p:nvPr/>
        </p:nvSpPr>
        <p:spPr>
          <a:xfrm flipH="1" flipV="1">
            <a:off x="0" y="0"/>
            <a:ext cx="1344960" cy="1344960"/>
          </a:xfrm>
          <a:custGeom>
            <a:avLst/>
            <a:gdLst/>
            <a:ahLst/>
            <a:rect l="l" t="t" r="r" b="b"/>
            <a:pathLst>
              <a:path w="1345171" h="1345171">
                <a:moveTo>
                  <a:pt x="1345171" y="1345171"/>
                </a:moveTo>
                <a:lnTo>
                  <a:pt x="0" y="1345171"/>
                </a:lnTo>
                <a:lnTo>
                  <a:pt x="0" y="0"/>
                </a:lnTo>
                <a:lnTo>
                  <a:pt x="1345171" y="0"/>
                </a:lnTo>
                <a:lnTo>
                  <a:pt x="1345171" y="1345171"/>
                </a:lnTo>
                <a:close/>
              </a:path>
            </a:pathLst>
          </a:custGeom>
          <a:blipFill rotWithShape="0">
            <a:blip r:embed="rId1"/>
            <a:srcRect/>
            <a:stretch/>
          </a:blipFill>
          <a:ln w="0">
            <a:noFill/>
          </a:ln>
        </p:spPr>
        <p:style>
          <a:lnRef idx="0"/>
          <a:fillRef idx="0"/>
          <a:effectRef idx="0"/>
          <a:fontRef idx="minor"/>
        </p:style>
      </p:sp>
      <p:sp>
        <p:nvSpPr>
          <p:cNvPr id="103" name="Freeform 3"/>
          <p:cNvSpPr/>
          <p:nvPr/>
        </p:nvSpPr>
        <p:spPr>
          <a:xfrm>
            <a:off x="349560" y="345960"/>
            <a:ext cx="502200" cy="475920"/>
          </a:xfrm>
          <a:custGeom>
            <a:avLst/>
            <a:gdLst/>
            <a:ahLst/>
            <a:rect l="l" t="t" r="r" b="b"/>
            <a:pathLst>
              <a:path w="502555" h="476158">
                <a:moveTo>
                  <a:pt x="0" y="0"/>
                </a:moveTo>
                <a:lnTo>
                  <a:pt x="502555" y="0"/>
                </a:lnTo>
                <a:lnTo>
                  <a:pt x="502555" y="476158"/>
                </a:lnTo>
                <a:lnTo>
                  <a:pt x="0" y="476158"/>
                </a:lnTo>
                <a:lnTo>
                  <a:pt x="0" y="0"/>
                </a:lnTo>
                <a:close/>
              </a:path>
            </a:pathLst>
          </a:custGeom>
          <a:blipFill rotWithShape="0">
            <a:blip r:embed="rId2"/>
            <a:srcRect/>
            <a:stretch/>
          </a:blipFill>
          <a:ln w="0">
            <a:noFill/>
          </a:ln>
        </p:spPr>
        <p:style>
          <a:lnRef idx="0"/>
          <a:fillRef idx="0"/>
          <a:effectRef idx="0"/>
          <a:fontRef idx="minor"/>
        </p:style>
      </p:sp>
      <p:sp>
        <p:nvSpPr>
          <p:cNvPr id="104" name="TextBox 4"/>
          <p:cNvSpPr/>
          <p:nvPr/>
        </p:nvSpPr>
        <p:spPr>
          <a:xfrm>
            <a:off x="2878920" y="2021040"/>
            <a:ext cx="12529800" cy="934920"/>
          </a:xfrm>
          <a:prstGeom prst="rect">
            <a:avLst/>
          </a:prstGeom>
          <a:noFill/>
          <a:ln w="0">
            <a:noFill/>
          </a:ln>
        </p:spPr>
        <p:style>
          <a:lnRef idx="0"/>
          <a:fillRef idx="0"/>
          <a:effectRef idx="0"/>
          <a:fontRef idx="minor"/>
        </p:style>
        <p:txBody>
          <a:bodyPr lIns="0" rIns="0" tIns="0" bIns="0" anchor="t">
            <a:spAutoFit/>
          </a:bodyPr>
          <a:p>
            <a:pPr algn="ctr">
              <a:lnSpc>
                <a:spcPts val="7359"/>
              </a:lnSpc>
              <a:buNone/>
            </a:pPr>
            <a:r>
              <a:rPr b="0" lang="en-US" sz="6000" spc="-1" strike="noStrike">
                <a:solidFill>
                  <a:srgbClr val="ffffff"/>
                </a:solidFill>
                <a:latin typeface="Roboto Bold"/>
              </a:rPr>
              <a:t>Jenis Optimasi yang Digunakan</a:t>
            </a:r>
            <a:endParaRPr b="0" lang="en-US" sz="6000" spc="-1" strike="noStrike">
              <a:latin typeface="Arial"/>
            </a:endParaRPr>
          </a:p>
        </p:txBody>
      </p:sp>
      <p:grpSp>
        <p:nvGrpSpPr>
          <p:cNvPr id="105" name="Group 5"/>
          <p:cNvGrpSpPr/>
          <p:nvPr/>
        </p:nvGrpSpPr>
        <p:grpSpPr>
          <a:xfrm>
            <a:off x="8550360" y="1345320"/>
            <a:ext cx="494280" cy="494280"/>
            <a:chOff x="8550360" y="1345320"/>
            <a:chExt cx="494280" cy="494280"/>
          </a:xfrm>
        </p:grpSpPr>
        <p:sp>
          <p:nvSpPr>
            <p:cNvPr id="106" name="Freeform 6"/>
            <p:cNvSpPr/>
            <p:nvPr/>
          </p:nvSpPr>
          <p:spPr>
            <a:xfrm>
              <a:off x="8550360" y="1345320"/>
              <a:ext cx="494280" cy="49428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grpSp>
        <p:nvGrpSpPr>
          <p:cNvPr id="107" name="Group 7"/>
          <p:cNvGrpSpPr/>
          <p:nvPr/>
        </p:nvGrpSpPr>
        <p:grpSpPr>
          <a:xfrm>
            <a:off x="8896680" y="1345320"/>
            <a:ext cx="494280" cy="494280"/>
            <a:chOff x="8896680" y="1345320"/>
            <a:chExt cx="494280" cy="494280"/>
          </a:xfrm>
        </p:grpSpPr>
        <p:sp>
          <p:nvSpPr>
            <p:cNvPr id="108" name="Freeform 8"/>
            <p:cNvSpPr/>
            <p:nvPr/>
          </p:nvSpPr>
          <p:spPr>
            <a:xfrm>
              <a:off x="8896680" y="1345320"/>
              <a:ext cx="494280" cy="49428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grpSp>
        <p:nvGrpSpPr>
          <p:cNvPr id="109" name="Group 9"/>
          <p:cNvGrpSpPr/>
          <p:nvPr/>
        </p:nvGrpSpPr>
        <p:grpSpPr>
          <a:xfrm>
            <a:off x="9243000" y="1345320"/>
            <a:ext cx="494280" cy="494280"/>
            <a:chOff x="9243000" y="1345320"/>
            <a:chExt cx="494280" cy="494280"/>
          </a:xfrm>
        </p:grpSpPr>
        <p:sp>
          <p:nvSpPr>
            <p:cNvPr id="110" name="Freeform 10"/>
            <p:cNvSpPr/>
            <p:nvPr/>
          </p:nvSpPr>
          <p:spPr>
            <a:xfrm>
              <a:off x="9243000" y="1345320"/>
              <a:ext cx="494280" cy="49428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sp>
        <p:nvSpPr>
          <p:cNvPr id="111" name="TextBox 11"/>
          <p:cNvSpPr/>
          <p:nvPr/>
        </p:nvSpPr>
        <p:spPr>
          <a:xfrm>
            <a:off x="2691000" y="3636360"/>
            <a:ext cx="12905640" cy="4017240"/>
          </a:xfrm>
          <a:prstGeom prst="rect">
            <a:avLst/>
          </a:prstGeom>
          <a:noFill/>
          <a:ln w="0">
            <a:noFill/>
          </a:ln>
        </p:spPr>
        <p:style>
          <a:lnRef idx="0"/>
          <a:fillRef idx="0"/>
          <a:effectRef idx="0"/>
          <a:fontRef idx="minor"/>
        </p:style>
        <p:txBody>
          <a:bodyPr lIns="0" rIns="0" tIns="0" bIns="0" anchor="t">
            <a:spAutoFit/>
          </a:bodyPr>
          <a:p>
            <a:pPr algn="just">
              <a:lnSpc>
                <a:spcPts val="3954"/>
              </a:lnSpc>
              <a:buNone/>
            </a:pPr>
            <a:r>
              <a:rPr b="0" lang="en-US" sz="2830" spc="-1" strike="noStrike">
                <a:solidFill>
                  <a:srgbClr val="ffffff"/>
                </a:solidFill>
                <a:latin typeface="Source Sans Pro"/>
              </a:rPr>
              <a:t>Jadi, jenis optimasi yang digunakan dalam model ini adalah Adam (Adam relatif mudah dikonfigurasikan di mana parameter konfigurasi default bekerja dengan baik pada sebagian besar masalah yang dihasilkan saat training. Jenis optimasi digunakan untuk memperkecil nilai loss function. Loss function itu sendiri digunakan agar dapat mengukur seberapa baik model mempelajari data. Contoh yang digunakan adalah cross entropy pada kasus klasifikasi tumor jinak atau ganas ini. </a:t>
            </a:r>
            <a:endParaRPr b="0" lang="en-US" sz="2830" spc="-1" strike="noStrike">
              <a:latin typeface="Arial"/>
            </a:endParaRPr>
          </a:p>
        </p:txBody>
      </p:sp>
      <p:sp>
        <p:nvSpPr>
          <p:cNvPr id="112" name="TextBox 12"/>
          <p:cNvSpPr/>
          <p:nvPr/>
        </p:nvSpPr>
        <p:spPr>
          <a:xfrm>
            <a:off x="1470600" y="488160"/>
            <a:ext cx="2669040" cy="568440"/>
          </a:xfrm>
          <a:prstGeom prst="rect">
            <a:avLst/>
          </a:prstGeom>
          <a:noFill/>
          <a:ln w="0">
            <a:noFill/>
          </a:ln>
        </p:spPr>
        <p:style>
          <a:lnRef idx="0"/>
          <a:fillRef idx="0"/>
          <a:effectRef idx="0"/>
          <a:fontRef idx="minor"/>
        </p:style>
        <p:txBody>
          <a:bodyPr lIns="0" rIns="0" tIns="0" bIns="0" anchor="t">
            <a:spAutoFit/>
          </a:bodyPr>
          <a:p>
            <a:pPr>
              <a:lnSpc>
                <a:spcPts val="2239"/>
              </a:lnSpc>
              <a:buNone/>
            </a:pPr>
            <a:r>
              <a:rPr b="0" lang="en-US" sz="1600" spc="-1" strike="noStrike">
                <a:solidFill>
                  <a:srgbClr val="ffffff"/>
                </a:solidFill>
                <a:latin typeface="Roboto Bold"/>
              </a:rPr>
              <a:t>TUGAS MATA KULIAH </a:t>
            </a:r>
            <a:endParaRPr b="0" lang="en-US" sz="1600" spc="-1" strike="noStrike">
              <a:latin typeface="Arial"/>
            </a:endParaRPr>
          </a:p>
          <a:p>
            <a:pPr>
              <a:lnSpc>
                <a:spcPts val="2239"/>
              </a:lnSpc>
              <a:buNone/>
            </a:pPr>
            <a:r>
              <a:rPr b="0" lang="en-US" sz="1600" spc="-1" strike="noStrike">
                <a:solidFill>
                  <a:srgbClr val="ffffff"/>
                </a:solidFill>
                <a:latin typeface="Roboto Bold"/>
              </a:rPr>
              <a:t>KECERDASAN ARTIFISIAL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e2c25"/>
        </a:solidFill>
      </p:bgPr>
    </p:bg>
    <p:spTree>
      <p:nvGrpSpPr>
        <p:cNvPr id="1" name=""/>
        <p:cNvGrpSpPr/>
        <p:nvPr/>
      </p:nvGrpSpPr>
      <p:grpSpPr>
        <a:xfrm>
          <a:off x="0" y="0"/>
          <a:ext cx="0" cy="0"/>
          <a:chOff x="0" y="0"/>
          <a:chExt cx="0" cy="0"/>
        </a:xfrm>
      </p:grpSpPr>
      <p:sp>
        <p:nvSpPr>
          <p:cNvPr id="113" name="Freeform 2"/>
          <p:cNvSpPr/>
          <p:nvPr/>
        </p:nvSpPr>
        <p:spPr>
          <a:xfrm flipH="1" flipV="1">
            <a:off x="0" y="0"/>
            <a:ext cx="1344960" cy="1344960"/>
          </a:xfrm>
          <a:custGeom>
            <a:avLst/>
            <a:gdLst/>
            <a:ahLst/>
            <a:rect l="l" t="t" r="r" b="b"/>
            <a:pathLst>
              <a:path w="1345171" h="1345171">
                <a:moveTo>
                  <a:pt x="1345171" y="1345171"/>
                </a:moveTo>
                <a:lnTo>
                  <a:pt x="0" y="1345171"/>
                </a:lnTo>
                <a:lnTo>
                  <a:pt x="0" y="0"/>
                </a:lnTo>
                <a:lnTo>
                  <a:pt x="1345171" y="0"/>
                </a:lnTo>
                <a:lnTo>
                  <a:pt x="1345171" y="1345171"/>
                </a:lnTo>
                <a:close/>
              </a:path>
            </a:pathLst>
          </a:custGeom>
          <a:blipFill rotWithShape="0">
            <a:blip r:embed="rId1"/>
            <a:srcRect/>
            <a:stretch/>
          </a:blipFill>
          <a:ln w="0">
            <a:noFill/>
          </a:ln>
        </p:spPr>
        <p:style>
          <a:lnRef idx="0"/>
          <a:fillRef idx="0"/>
          <a:effectRef idx="0"/>
          <a:fontRef idx="minor"/>
        </p:style>
      </p:sp>
      <p:sp>
        <p:nvSpPr>
          <p:cNvPr id="114" name="Freeform 3"/>
          <p:cNvSpPr/>
          <p:nvPr/>
        </p:nvSpPr>
        <p:spPr>
          <a:xfrm>
            <a:off x="349560" y="345960"/>
            <a:ext cx="502200" cy="475920"/>
          </a:xfrm>
          <a:custGeom>
            <a:avLst/>
            <a:gdLst/>
            <a:ahLst/>
            <a:rect l="l" t="t" r="r" b="b"/>
            <a:pathLst>
              <a:path w="502555" h="476158">
                <a:moveTo>
                  <a:pt x="0" y="0"/>
                </a:moveTo>
                <a:lnTo>
                  <a:pt x="502555" y="0"/>
                </a:lnTo>
                <a:lnTo>
                  <a:pt x="502555" y="476158"/>
                </a:lnTo>
                <a:lnTo>
                  <a:pt x="0" y="476158"/>
                </a:lnTo>
                <a:lnTo>
                  <a:pt x="0" y="0"/>
                </a:lnTo>
                <a:close/>
              </a:path>
            </a:pathLst>
          </a:custGeom>
          <a:blipFill rotWithShape="0">
            <a:blip r:embed="rId2"/>
            <a:srcRect/>
            <a:stretch/>
          </a:blipFill>
          <a:ln w="0">
            <a:noFill/>
          </a:ln>
        </p:spPr>
        <p:style>
          <a:lnRef idx="0"/>
          <a:fillRef idx="0"/>
          <a:effectRef idx="0"/>
          <a:fontRef idx="minor"/>
        </p:style>
      </p:sp>
      <p:sp>
        <p:nvSpPr>
          <p:cNvPr id="115" name="TextBox 4"/>
          <p:cNvSpPr/>
          <p:nvPr/>
        </p:nvSpPr>
        <p:spPr>
          <a:xfrm>
            <a:off x="2878920" y="2021040"/>
            <a:ext cx="12529800" cy="934920"/>
          </a:xfrm>
          <a:prstGeom prst="rect">
            <a:avLst/>
          </a:prstGeom>
          <a:noFill/>
          <a:ln w="0">
            <a:noFill/>
          </a:ln>
        </p:spPr>
        <p:style>
          <a:lnRef idx="0"/>
          <a:fillRef idx="0"/>
          <a:effectRef idx="0"/>
          <a:fontRef idx="minor"/>
        </p:style>
        <p:txBody>
          <a:bodyPr lIns="0" rIns="0" tIns="0" bIns="0" anchor="t">
            <a:spAutoFit/>
          </a:bodyPr>
          <a:p>
            <a:pPr algn="ctr">
              <a:lnSpc>
                <a:spcPts val="7359"/>
              </a:lnSpc>
              <a:buNone/>
            </a:pPr>
            <a:r>
              <a:rPr b="0" lang="en-US" sz="6400" spc="-1" strike="noStrike">
                <a:solidFill>
                  <a:srgbClr val="ffffff"/>
                </a:solidFill>
                <a:latin typeface="Roboto Bold"/>
              </a:rPr>
              <a:t>Fungsi Aktivasi</a:t>
            </a:r>
            <a:endParaRPr b="0" lang="en-US" sz="6400" spc="-1" strike="noStrike">
              <a:latin typeface="Arial"/>
            </a:endParaRPr>
          </a:p>
        </p:txBody>
      </p:sp>
      <p:grpSp>
        <p:nvGrpSpPr>
          <p:cNvPr id="116" name="Group 5"/>
          <p:cNvGrpSpPr/>
          <p:nvPr/>
        </p:nvGrpSpPr>
        <p:grpSpPr>
          <a:xfrm>
            <a:off x="8550360" y="1345320"/>
            <a:ext cx="494280" cy="494280"/>
            <a:chOff x="8550360" y="1345320"/>
            <a:chExt cx="494280" cy="494280"/>
          </a:xfrm>
        </p:grpSpPr>
        <p:sp>
          <p:nvSpPr>
            <p:cNvPr id="117" name="Freeform 6"/>
            <p:cNvSpPr/>
            <p:nvPr/>
          </p:nvSpPr>
          <p:spPr>
            <a:xfrm>
              <a:off x="8550360" y="1345320"/>
              <a:ext cx="494280" cy="49428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grpSp>
        <p:nvGrpSpPr>
          <p:cNvPr id="118" name="Group 7"/>
          <p:cNvGrpSpPr/>
          <p:nvPr/>
        </p:nvGrpSpPr>
        <p:grpSpPr>
          <a:xfrm>
            <a:off x="8896680" y="1345320"/>
            <a:ext cx="494280" cy="494280"/>
            <a:chOff x="8896680" y="1345320"/>
            <a:chExt cx="494280" cy="494280"/>
          </a:xfrm>
        </p:grpSpPr>
        <p:sp>
          <p:nvSpPr>
            <p:cNvPr id="119" name="Freeform 8"/>
            <p:cNvSpPr/>
            <p:nvPr/>
          </p:nvSpPr>
          <p:spPr>
            <a:xfrm>
              <a:off x="8896680" y="1345320"/>
              <a:ext cx="494280" cy="49428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grpSp>
        <p:nvGrpSpPr>
          <p:cNvPr id="120" name="Group 9"/>
          <p:cNvGrpSpPr/>
          <p:nvPr/>
        </p:nvGrpSpPr>
        <p:grpSpPr>
          <a:xfrm>
            <a:off x="9243000" y="1345320"/>
            <a:ext cx="494280" cy="494280"/>
            <a:chOff x="9243000" y="1345320"/>
            <a:chExt cx="494280" cy="494280"/>
          </a:xfrm>
        </p:grpSpPr>
        <p:sp>
          <p:nvSpPr>
            <p:cNvPr id="121" name="Freeform 10"/>
            <p:cNvSpPr/>
            <p:nvPr/>
          </p:nvSpPr>
          <p:spPr>
            <a:xfrm>
              <a:off x="9243000" y="1345320"/>
              <a:ext cx="494280" cy="49428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sp>
        <p:nvSpPr>
          <p:cNvPr id="122" name="TextBox 11"/>
          <p:cNvSpPr/>
          <p:nvPr/>
        </p:nvSpPr>
        <p:spPr>
          <a:xfrm>
            <a:off x="2691000" y="3057480"/>
            <a:ext cx="12905640" cy="6543720"/>
          </a:xfrm>
          <a:prstGeom prst="rect">
            <a:avLst/>
          </a:prstGeom>
          <a:noFill/>
          <a:ln w="0">
            <a:noFill/>
          </a:ln>
        </p:spPr>
        <p:style>
          <a:lnRef idx="0"/>
          <a:fillRef idx="0"/>
          <a:effectRef idx="0"/>
          <a:fontRef idx="minor"/>
        </p:style>
        <p:txBody>
          <a:bodyPr lIns="0" rIns="0" tIns="0" bIns="0" anchor="t">
            <a:spAutoFit/>
          </a:bodyPr>
          <a:p>
            <a:pPr algn="just">
              <a:lnSpc>
                <a:spcPts val="3220"/>
              </a:lnSpc>
              <a:buNone/>
            </a:pPr>
            <a:r>
              <a:rPr b="0" lang="en-US" sz="2100" spc="-1" strike="noStrike">
                <a:solidFill>
                  <a:srgbClr val="ffffff"/>
                </a:solidFill>
                <a:latin typeface="Source Sans Pro"/>
              </a:rPr>
              <a:t>Dalam mengklasifikasi suatu data penyakit ke dalam tumor jinak dan tumor ganas, dataset yang digunakan memiliki 30 fitur yang kompleks. </a:t>
            </a:r>
            <a:endParaRPr b="0" lang="en-US" sz="2100" spc="-1" strike="noStrike">
              <a:latin typeface="Arial"/>
            </a:endParaRPr>
          </a:p>
          <a:p>
            <a:pPr algn="just">
              <a:lnSpc>
                <a:spcPts val="3220"/>
              </a:lnSpc>
              <a:buNone/>
            </a:pPr>
            <a:endParaRPr b="0" lang="en-US" sz="1800" spc="-1" strike="noStrike">
              <a:latin typeface="Arial"/>
            </a:endParaRPr>
          </a:p>
          <a:p>
            <a:pPr algn="just">
              <a:lnSpc>
                <a:spcPts val="3220"/>
              </a:lnSpc>
              <a:buNone/>
            </a:pPr>
            <a:r>
              <a:rPr b="0" lang="en-US" sz="2100" spc="-1" strike="noStrike">
                <a:solidFill>
                  <a:srgbClr val="ffffff"/>
                </a:solidFill>
                <a:latin typeface="Source Sans Pro"/>
              </a:rPr>
              <a:t>Fungsi aktivasi yang digunakan adalah ReLU pada hidden layernya. ReLU adalah fungsi aktivasi yang umum digunakan dan efektif untuk memperkenalkan non-linearitas pada model. Ini mengubah isi data yang nilainya negatif menjadi 0 dan mempertahankan nilai positif. Keuntungan ReLU melibatkan sifat non-linearitas yang dapat membantu model mempelajari representasi yang lebih kompleks dari data, terutama dalam kasus data yang kompleks seperti data cancer dengan 30 fitur.</a:t>
            </a:r>
            <a:endParaRPr b="0" lang="en-US" sz="2100" spc="-1" strike="noStrike">
              <a:latin typeface="Arial"/>
            </a:endParaRPr>
          </a:p>
          <a:p>
            <a:pPr algn="just">
              <a:lnSpc>
                <a:spcPts val="3220"/>
              </a:lnSpc>
              <a:buNone/>
            </a:pPr>
            <a:endParaRPr b="0" lang="en-US" sz="1800" spc="-1" strike="noStrike">
              <a:latin typeface="Arial"/>
            </a:endParaRPr>
          </a:p>
          <a:p>
            <a:pPr algn="just">
              <a:lnSpc>
                <a:spcPts val="3220"/>
              </a:lnSpc>
              <a:buNone/>
            </a:pPr>
            <a:r>
              <a:rPr b="0" lang="en-US" sz="2100" spc="-1" strike="noStrike">
                <a:solidFill>
                  <a:srgbClr val="ffffff"/>
                </a:solidFill>
                <a:latin typeface="Source Sans Pro"/>
              </a:rPr>
              <a:t>Untuk output layer, yaitu output yang diberikan oleh model menggunakan fungsi aktivasi sigmoid. Sigmoid biasanya digunakan pada output layer ketika kita menghadapi masalah klasifikasi biner. Fungsi sigmoid menghasilkan keluaran dalam rentang antara 0 dan 1.</a:t>
            </a:r>
            <a:endParaRPr b="0" lang="en-US" sz="2100" spc="-1" strike="noStrike">
              <a:latin typeface="Arial"/>
            </a:endParaRPr>
          </a:p>
          <a:p>
            <a:pPr algn="just">
              <a:lnSpc>
                <a:spcPts val="3220"/>
              </a:lnSpc>
              <a:buNone/>
            </a:pPr>
            <a:endParaRPr b="0" lang="en-US" sz="1800" spc="-1" strike="noStrike">
              <a:latin typeface="Arial"/>
            </a:endParaRPr>
          </a:p>
          <a:p>
            <a:pPr algn="just">
              <a:lnSpc>
                <a:spcPts val="3220"/>
              </a:lnSpc>
              <a:buNone/>
            </a:pPr>
            <a:r>
              <a:rPr b="0" lang="en-US" sz="2100" spc="-1" strike="noStrike">
                <a:solidFill>
                  <a:srgbClr val="ffffff"/>
                </a:solidFill>
                <a:latin typeface="Source Sans Pro"/>
              </a:rPr>
              <a:t>kombinasi ReLU pada hidden layer dan sigmoid pada output layer umumnya dipilih karena keefektifan dan kecocokan fungsionalitasnya dengan tugas klasifikasi biner</a:t>
            </a:r>
            <a:endParaRPr b="0" lang="en-US" sz="2100" spc="-1" strike="noStrike">
              <a:latin typeface="Arial"/>
            </a:endParaRPr>
          </a:p>
        </p:txBody>
      </p:sp>
      <p:sp>
        <p:nvSpPr>
          <p:cNvPr id="123" name="TextBox 12"/>
          <p:cNvSpPr/>
          <p:nvPr/>
        </p:nvSpPr>
        <p:spPr>
          <a:xfrm>
            <a:off x="1470600" y="488160"/>
            <a:ext cx="2669040" cy="568440"/>
          </a:xfrm>
          <a:prstGeom prst="rect">
            <a:avLst/>
          </a:prstGeom>
          <a:noFill/>
          <a:ln w="0">
            <a:noFill/>
          </a:ln>
        </p:spPr>
        <p:style>
          <a:lnRef idx="0"/>
          <a:fillRef idx="0"/>
          <a:effectRef idx="0"/>
          <a:fontRef idx="minor"/>
        </p:style>
        <p:txBody>
          <a:bodyPr lIns="0" rIns="0" tIns="0" bIns="0" anchor="t">
            <a:spAutoFit/>
          </a:bodyPr>
          <a:p>
            <a:pPr>
              <a:lnSpc>
                <a:spcPts val="2239"/>
              </a:lnSpc>
              <a:buNone/>
            </a:pPr>
            <a:r>
              <a:rPr b="0" lang="en-US" sz="1600" spc="-1" strike="noStrike">
                <a:solidFill>
                  <a:srgbClr val="ffffff"/>
                </a:solidFill>
                <a:latin typeface="Roboto Bold"/>
              </a:rPr>
              <a:t>TUGAS MATA KULIAH </a:t>
            </a:r>
            <a:endParaRPr b="0" lang="en-US" sz="1600" spc="-1" strike="noStrike">
              <a:latin typeface="Arial"/>
            </a:endParaRPr>
          </a:p>
          <a:p>
            <a:pPr>
              <a:lnSpc>
                <a:spcPts val="2239"/>
              </a:lnSpc>
              <a:buNone/>
            </a:pPr>
            <a:r>
              <a:rPr b="0" lang="en-US" sz="1600" spc="-1" strike="noStrike">
                <a:solidFill>
                  <a:srgbClr val="ffffff"/>
                </a:solidFill>
                <a:latin typeface="Roboto Bold"/>
              </a:rPr>
              <a:t>KECERDASAN ARTIFISIAL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e2c25"/>
        </a:solidFill>
      </p:bgPr>
    </p:bg>
    <p:spTree>
      <p:nvGrpSpPr>
        <p:cNvPr id="1" name=""/>
        <p:cNvGrpSpPr/>
        <p:nvPr/>
      </p:nvGrpSpPr>
      <p:grpSpPr>
        <a:xfrm>
          <a:off x="0" y="0"/>
          <a:ext cx="0" cy="0"/>
          <a:chOff x="0" y="0"/>
          <a:chExt cx="0" cy="0"/>
        </a:xfrm>
      </p:grpSpPr>
      <p:sp>
        <p:nvSpPr>
          <p:cNvPr id="124" name="Freeform 2"/>
          <p:cNvSpPr/>
          <p:nvPr/>
        </p:nvSpPr>
        <p:spPr>
          <a:xfrm flipH="1" flipV="1">
            <a:off x="0" y="0"/>
            <a:ext cx="1344960" cy="1344960"/>
          </a:xfrm>
          <a:custGeom>
            <a:avLst/>
            <a:gdLst/>
            <a:ahLst/>
            <a:rect l="l" t="t" r="r" b="b"/>
            <a:pathLst>
              <a:path w="1345171" h="1345171">
                <a:moveTo>
                  <a:pt x="1345171" y="1345171"/>
                </a:moveTo>
                <a:lnTo>
                  <a:pt x="0" y="1345171"/>
                </a:lnTo>
                <a:lnTo>
                  <a:pt x="0" y="0"/>
                </a:lnTo>
                <a:lnTo>
                  <a:pt x="1345171" y="0"/>
                </a:lnTo>
                <a:lnTo>
                  <a:pt x="1345171" y="1345171"/>
                </a:lnTo>
                <a:close/>
              </a:path>
            </a:pathLst>
          </a:custGeom>
          <a:blipFill rotWithShape="0">
            <a:blip r:embed="rId1"/>
            <a:srcRect/>
            <a:stretch/>
          </a:blipFill>
          <a:ln w="0">
            <a:noFill/>
          </a:ln>
        </p:spPr>
        <p:style>
          <a:lnRef idx="0"/>
          <a:fillRef idx="0"/>
          <a:effectRef idx="0"/>
          <a:fontRef idx="minor"/>
        </p:style>
      </p:sp>
      <p:sp>
        <p:nvSpPr>
          <p:cNvPr id="125" name="Freeform 3"/>
          <p:cNvSpPr/>
          <p:nvPr/>
        </p:nvSpPr>
        <p:spPr>
          <a:xfrm>
            <a:off x="349560" y="345960"/>
            <a:ext cx="502200" cy="475920"/>
          </a:xfrm>
          <a:custGeom>
            <a:avLst/>
            <a:gdLst/>
            <a:ahLst/>
            <a:rect l="l" t="t" r="r" b="b"/>
            <a:pathLst>
              <a:path w="502555" h="476158">
                <a:moveTo>
                  <a:pt x="0" y="0"/>
                </a:moveTo>
                <a:lnTo>
                  <a:pt x="502555" y="0"/>
                </a:lnTo>
                <a:lnTo>
                  <a:pt x="502555" y="476158"/>
                </a:lnTo>
                <a:lnTo>
                  <a:pt x="0" y="476158"/>
                </a:lnTo>
                <a:lnTo>
                  <a:pt x="0" y="0"/>
                </a:lnTo>
                <a:close/>
              </a:path>
            </a:pathLst>
          </a:custGeom>
          <a:blipFill rotWithShape="0">
            <a:blip r:embed="rId2"/>
            <a:srcRect/>
            <a:stretch/>
          </a:blipFill>
          <a:ln w="0">
            <a:noFill/>
          </a:ln>
        </p:spPr>
        <p:style>
          <a:lnRef idx="0"/>
          <a:fillRef idx="0"/>
          <a:effectRef idx="0"/>
          <a:fontRef idx="minor"/>
        </p:style>
      </p:sp>
      <p:sp>
        <p:nvSpPr>
          <p:cNvPr id="126" name="TextBox 4"/>
          <p:cNvSpPr/>
          <p:nvPr/>
        </p:nvSpPr>
        <p:spPr>
          <a:xfrm>
            <a:off x="2878920" y="2021040"/>
            <a:ext cx="12529800" cy="934920"/>
          </a:xfrm>
          <a:prstGeom prst="rect">
            <a:avLst/>
          </a:prstGeom>
          <a:noFill/>
          <a:ln w="0">
            <a:noFill/>
          </a:ln>
        </p:spPr>
        <p:style>
          <a:lnRef idx="0"/>
          <a:fillRef idx="0"/>
          <a:effectRef idx="0"/>
          <a:fontRef idx="minor"/>
        </p:style>
        <p:txBody>
          <a:bodyPr lIns="0" rIns="0" tIns="0" bIns="0" anchor="t">
            <a:spAutoFit/>
          </a:bodyPr>
          <a:p>
            <a:pPr algn="ctr">
              <a:lnSpc>
                <a:spcPts val="7359"/>
              </a:lnSpc>
              <a:buNone/>
            </a:pPr>
            <a:r>
              <a:rPr b="0" lang="en-US" sz="6400" spc="-1" strike="noStrike">
                <a:solidFill>
                  <a:srgbClr val="ffffff"/>
                </a:solidFill>
                <a:latin typeface="Roboto Bold"/>
              </a:rPr>
              <a:t>Jumlah Layer</a:t>
            </a:r>
            <a:endParaRPr b="0" lang="en-US" sz="6400" spc="-1" strike="noStrike">
              <a:latin typeface="Arial"/>
            </a:endParaRPr>
          </a:p>
        </p:txBody>
      </p:sp>
      <p:grpSp>
        <p:nvGrpSpPr>
          <p:cNvPr id="127" name="Group 5"/>
          <p:cNvGrpSpPr/>
          <p:nvPr/>
        </p:nvGrpSpPr>
        <p:grpSpPr>
          <a:xfrm>
            <a:off x="8550360" y="1345320"/>
            <a:ext cx="494280" cy="494280"/>
            <a:chOff x="8550360" y="1345320"/>
            <a:chExt cx="494280" cy="494280"/>
          </a:xfrm>
        </p:grpSpPr>
        <p:sp>
          <p:nvSpPr>
            <p:cNvPr id="128" name="Freeform 6"/>
            <p:cNvSpPr/>
            <p:nvPr/>
          </p:nvSpPr>
          <p:spPr>
            <a:xfrm>
              <a:off x="8550360" y="1345320"/>
              <a:ext cx="494280" cy="49428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grpSp>
        <p:nvGrpSpPr>
          <p:cNvPr id="129" name="Group 7"/>
          <p:cNvGrpSpPr/>
          <p:nvPr/>
        </p:nvGrpSpPr>
        <p:grpSpPr>
          <a:xfrm>
            <a:off x="8896680" y="1345320"/>
            <a:ext cx="494280" cy="494280"/>
            <a:chOff x="8896680" y="1345320"/>
            <a:chExt cx="494280" cy="494280"/>
          </a:xfrm>
        </p:grpSpPr>
        <p:sp>
          <p:nvSpPr>
            <p:cNvPr id="130" name="Freeform 8"/>
            <p:cNvSpPr/>
            <p:nvPr/>
          </p:nvSpPr>
          <p:spPr>
            <a:xfrm>
              <a:off x="8896680" y="1345320"/>
              <a:ext cx="494280" cy="49428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grpSp>
        <p:nvGrpSpPr>
          <p:cNvPr id="131" name="Group 9"/>
          <p:cNvGrpSpPr/>
          <p:nvPr/>
        </p:nvGrpSpPr>
        <p:grpSpPr>
          <a:xfrm>
            <a:off x="9243000" y="1345320"/>
            <a:ext cx="494280" cy="494280"/>
            <a:chOff x="9243000" y="1345320"/>
            <a:chExt cx="494280" cy="494280"/>
          </a:xfrm>
        </p:grpSpPr>
        <p:sp>
          <p:nvSpPr>
            <p:cNvPr id="132" name="Freeform 10"/>
            <p:cNvSpPr/>
            <p:nvPr/>
          </p:nvSpPr>
          <p:spPr>
            <a:xfrm>
              <a:off x="9243000" y="1345320"/>
              <a:ext cx="494280" cy="49428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sp>
        <p:nvSpPr>
          <p:cNvPr id="133" name="TextBox 11"/>
          <p:cNvSpPr/>
          <p:nvPr/>
        </p:nvSpPr>
        <p:spPr>
          <a:xfrm>
            <a:off x="2691000" y="3868920"/>
            <a:ext cx="12905640" cy="3235320"/>
          </a:xfrm>
          <a:prstGeom prst="rect">
            <a:avLst/>
          </a:prstGeom>
          <a:noFill/>
          <a:ln w="0">
            <a:noFill/>
          </a:ln>
        </p:spPr>
        <p:style>
          <a:lnRef idx="0"/>
          <a:fillRef idx="0"/>
          <a:effectRef idx="0"/>
          <a:fontRef idx="minor"/>
        </p:style>
        <p:txBody>
          <a:bodyPr lIns="0" rIns="0" tIns="0" bIns="0" anchor="t">
            <a:spAutoFit/>
          </a:bodyPr>
          <a:p>
            <a:pPr algn="just">
              <a:lnSpc>
                <a:spcPts val="3640"/>
              </a:lnSpc>
              <a:buNone/>
            </a:pPr>
            <a:r>
              <a:rPr b="0" lang="en-US" sz="2600" spc="-1" strike="noStrike">
                <a:solidFill>
                  <a:srgbClr val="ffffff"/>
                </a:solidFill>
                <a:latin typeface="Source Sans Pro"/>
              </a:rPr>
              <a:t>Jadi, pada pembuatan model  tersebut total 4 layer yaitu dengan 3 hidden layer dan 1 output layer :</a:t>
            </a:r>
            <a:endParaRPr b="0" lang="en-US" sz="2600" spc="-1" strike="noStrike">
              <a:latin typeface="Arial"/>
            </a:endParaRPr>
          </a:p>
          <a:p>
            <a:pPr algn="just">
              <a:lnSpc>
                <a:spcPts val="3640"/>
              </a:lnSpc>
              <a:buNone/>
            </a:pPr>
            <a:endParaRPr b="0" lang="en-US" sz="1800" spc="-1" strike="noStrike">
              <a:latin typeface="Arial"/>
            </a:endParaRPr>
          </a:p>
          <a:p>
            <a:pPr lvl="1" marL="561240" indent="-280800" algn="just">
              <a:lnSpc>
                <a:spcPts val="3640"/>
              </a:lnSpc>
              <a:buClr>
                <a:srgbClr val="ffffff"/>
              </a:buClr>
              <a:buFont typeface="Arial"/>
              <a:buChar char="•"/>
            </a:pPr>
            <a:r>
              <a:rPr b="0" lang="en-US" sz="2600" spc="-1" strike="noStrike">
                <a:solidFill>
                  <a:srgbClr val="ffffff"/>
                </a:solidFill>
                <a:latin typeface="Source Sans Pro"/>
              </a:rPr>
              <a:t>Hidden layer pertama dengan 1024 neuron dan fungsi aktivasi ReLU.</a:t>
            </a:r>
            <a:endParaRPr b="0" lang="en-US" sz="2600" spc="-1" strike="noStrike">
              <a:latin typeface="Arial"/>
            </a:endParaRPr>
          </a:p>
          <a:p>
            <a:pPr lvl="1" marL="561240" indent="-280800" algn="just">
              <a:lnSpc>
                <a:spcPts val="3640"/>
              </a:lnSpc>
              <a:buClr>
                <a:srgbClr val="ffffff"/>
              </a:buClr>
              <a:buFont typeface="Arial"/>
              <a:buChar char="•"/>
            </a:pPr>
            <a:r>
              <a:rPr b="0" lang="en-US" sz="2600" spc="-1" strike="noStrike">
                <a:solidFill>
                  <a:srgbClr val="ffffff"/>
                </a:solidFill>
                <a:latin typeface="Source Sans Pro"/>
              </a:rPr>
              <a:t>Hidden layer kedua dengan 512 neuron dan fungsi aktivasi ReLU.</a:t>
            </a:r>
            <a:endParaRPr b="0" lang="en-US" sz="2600" spc="-1" strike="noStrike">
              <a:latin typeface="Arial"/>
            </a:endParaRPr>
          </a:p>
          <a:p>
            <a:pPr lvl="1" marL="561240" indent="-280800" algn="just">
              <a:lnSpc>
                <a:spcPts val="3640"/>
              </a:lnSpc>
              <a:buClr>
                <a:srgbClr val="ffffff"/>
              </a:buClr>
              <a:buFont typeface="Arial"/>
              <a:buChar char="•"/>
            </a:pPr>
            <a:r>
              <a:rPr b="0" lang="en-US" sz="2600" spc="-1" strike="noStrike">
                <a:solidFill>
                  <a:srgbClr val="ffffff"/>
                </a:solidFill>
                <a:latin typeface="Source Sans Pro"/>
              </a:rPr>
              <a:t>Hidden layer ketiga dengan 128 neuron dan fungsi aktivasi ReLU.</a:t>
            </a:r>
            <a:endParaRPr b="0" lang="en-US" sz="2600" spc="-1" strike="noStrike">
              <a:latin typeface="Arial"/>
            </a:endParaRPr>
          </a:p>
          <a:p>
            <a:pPr lvl="1" marL="561240" indent="-280800" algn="just">
              <a:lnSpc>
                <a:spcPts val="3640"/>
              </a:lnSpc>
              <a:buClr>
                <a:srgbClr val="ffffff"/>
              </a:buClr>
              <a:buFont typeface="Arial"/>
              <a:buChar char="•"/>
            </a:pPr>
            <a:r>
              <a:rPr b="0" lang="en-US" sz="2600" spc="-1" strike="noStrike">
                <a:solidFill>
                  <a:srgbClr val="ffffff"/>
                </a:solidFill>
                <a:latin typeface="Source Sans Pro"/>
              </a:rPr>
              <a:t>Output layer dengan 1 neuron dan fungsi aktivasi sigmoid.</a:t>
            </a:r>
            <a:endParaRPr b="0" lang="en-US" sz="2600" spc="-1" strike="noStrike">
              <a:latin typeface="Arial"/>
            </a:endParaRPr>
          </a:p>
        </p:txBody>
      </p:sp>
      <p:sp>
        <p:nvSpPr>
          <p:cNvPr id="134" name="TextBox 12"/>
          <p:cNvSpPr/>
          <p:nvPr/>
        </p:nvSpPr>
        <p:spPr>
          <a:xfrm>
            <a:off x="1470600" y="488160"/>
            <a:ext cx="2669040" cy="568440"/>
          </a:xfrm>
          <a:prstGeom prst="rect">
            <a:avLst/>
          </a:prstGeom>
          <a:noFill/>
          <a:ln w="0">
            <a:noFill/>
          </a:ln>
        </p:spPr>
        <p:style>
          <a:lnRef idx="0"/>
          <a:fillRef idx="0"/>
          <a:effectRef idx="0"/>
          <a:fontRef idx="minor"/>
        </p:style>
        <p:txBody>
          <a:bodyPr lIns="0" rIns="0" tIns="0" bIns="0" anchor="t">
            <a:spAutoFit/>
          </a:bodyPr>
          <a:p>
            <a:pPr>
              <a:lnSpc>
                <a:spcPts val="2239"/>
              </a:lnSpc>
              <a:buNone/>
            </a:pPr>
            <a:r>
              <a:rPr b="0" lang="en-US" sz="1600" spc="-1" strike="noStrike">
                <a:solidFill>
                  <a:srgbClr val="ffffff"/>
                </a:solidFill>
                <a:latin typeface="Roboto Bold"/>
              </a:rPr>
              <a:t>TUGAS MATA KULIAH </a:t>
            </a:r>
            <a:endParaRPr b="0" lang="en-US" sz="1600" spc="-1" strike="noStrike">
              <a:latin typeface="Arial"/>
            </a:endParaRPr>
          </a:p>
          <a:p>
            <a:pPr>
              <a:lnSpc>
                <a:spcPts val="2239"/>
              </a:lnSpc>
              <a:buNone/>
            </a:pPr>
            <a:r>
              <a:rPr b="0" lang="en-US" sz="1600" spc="-1" strike="noStrike">
                <a:solidFill>
                  <a:srgbClr val="ffffff"/>
                </a:solidFill>
                <a:latin typeface="Roboto Bold"/>
              </a:rPr>
              <a:t>KECERDASAN ARTIFISIAL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e2c25"/>
        </a:solidFill>
      </p:bgPr>
    </p:bg>
    <p:spTree>
      <p:nvGrpSpPr>
        <p:cNvPr id="1" name=""/>
        <p:cNvGrpSpPr/>
        <p:nvPr/>
      </p:nvGrpSpPr>
      <p:grpSpPr>
        <a:xfrm>
          <a:off x="0" y="0"/>
          <a:ext cx="0" cy="0"/>
          <a:chOff x="0" y="0"/>
          <a:chExt cx="0" cy="0"/>
        </a:xfrm>
      </p:grpSpPr>
      <p:sp>
        <p:nvSpPr>
          <p:cNvPr id="135" name="Freeform 2"/>
          <p:cNvSpPr/>
          <p:nvPr/>
        </p:nvSpPr>
        <p:spPr>
          <a:xfrm flipH="1" flipV="1">
            <a:off x="0" y="0"/>
            <a:ext cx="1344960" cy="1344960"/>
          </a:xfrm>
          <a:custGeom>
            <a:avLst/>
            <a:gdLst/>
            <a:ahLst/>
            <a:rect l="l" t="t" r="r" b="b"/>
            <a:pathLst>
              <a:path w="1345171" h="1345171">
                <a:moveTo>
                  <a:pt x="1345171" y="1345171"/>
                </a:moveTo>
                <a:lnTo>
                  <a:pt x="0" y="1345171"/>
                </a:lnTo>
                <a:lnTo>
                  <a:pt x="0" y="0"/>
                </a:lnTo>
                <a:lnTo>
                  <a:pt x="1345171" y="0"/>
                </a:lnTo>
                <a:lnTo>
                  <a:pt x="1345171" y="1345171"/>
                </a:lnTo>
                <a:close/>
              </a:path>
            </a:pathLst>
          </a:custGeom>
          <a:blipFill rotWithShape="0">
            <a:blip r:embed="rId1"/>
            <a:srcRect/>
            <a:stretch/>
          </a:blipFill>
          <a:ln w="0">
            <a:noFill/>
          </a:ln>
        </p:spPr>
        <p:style>
          <a:lnRef idx="0"/>
          <a:fillRef idx="0"/>
          <a:effectRef idx="0"/>
          <a:fontRef idx="minor"/>
        </p:style>
      </p:sp>
      <p:sp>
        <p:nvSpPr>
          <p:cNvPr id="136" name="Freeform 3"/>
          <p:cNvSpPr/>
          <p:nvPr/>
        </p:nvSpPr>
        <p:spPr>
          <a:xfrm>
            <a:off x="349560" y="345960"/>
            <a:ext cx="502200" cy="475920"/>
          </a:xfrm>
          <a:custGeom>
            <a:avLst/>
            <a:gdLst/>
            <a:ahLst/>
            <a:rect l="l" t="t" r="r" b="b"/>
            <a:pathLst>
              <a:path w="502555" h="476158">
                <a:moveTo>
                  <a:pt x="0" y="0"/>
                </a:moveTo>
                <a:lnTo>
                  <a:pt x="502555" y="0"/>
                </a:lnTo>
                <a:lnTo>
                  <a:pt x="502555" y="476158"/>
                </a:lnTo>
                <a:lnTo>
                  <a:pt x="0" y="476158"/>
                </a:lnTo>
                <a:lnTo>
                  <a:pt x="0" y="0"/>
                </a:lnTo>
                <a:close/>
              </a:path>
            </a:pathLst>
          </a:custGeom>
          <a:blipFill rotWithShape="0">
            <a:blip r:embed="rId2"/>
            <a:srcRect/>
            <a:stretch/>
          </a:blipFill>
          <a:ln w="0">
            <a:noFill/>
          </a:ln>
        </p:spPr>
        <p:style>
          <a:lnRef idx="0"/>
          <a:fillRef idx="0"/>
          <a:effectRef idx="0"/>
          <a:fontRef idx="minor"/>
        </p:style>
      </p:sp>
      <p:sp>
        <p:nvSpPr>
          <p:cNvPr id="137" name="TextBox 4"/>
          <p:cNvSpPr/>
          <p:nvPr/>
        </p:nvSpPr>
        <p:spPr>
          <a:xfrm>
            <a:off x="2878920" y="2021040"/>
            <a:ext cx="12529800" cy="934920"/>
          </a:xfrm>
          <a:prstGeom prst="rect">
            <a:avLst/>
          </a:prstGeom>
          <a:noFill/>
          <a:ln w="0">
            <a:noFill/>
          </a:ln>
        </p:spPr>
        <p:style>
          <a:lnRef idx="0"/>
          <a:fillRef idx="0"/>
          <a:effectRef idx="0"/>
          <a:fontRef idx="minor"/>
        </p:style>
        <p:txBody>
          <a:bodyPr lIns="0" rIns="0" tIns="0" bIns="0" anchor="t">
            <a:spAutoFit/>
          </a:bodyPr>
          <a:p>
            <a:pPr algn="ctr">
              <a:lnSpc>
                <a:spcPts val="7359"/>
              </a:lnSpc>
              <a:buNone/>
            </a:pPr>
            <a:r>
              <a:rPr b="0" lang="en-US" sz="6400" spc="-1" strike="noStrike">
                <a:solidFill>
                  <a:srgbClr val="ffffff"/>
                </a:solidFill>
                <a:latin typeface="Roboto Bold"/>
              </a:rPr>
              <a:t>Jumlah Hidden Layer </a:t>
            </a:r>
            <a:endParaRPr b="0" lang="en-US" sz="6400" spc="-1" strike="noStrike">
              <a:latin typeface="Arial"/>
            </a:endParaRPr>
          </a:p>
        </p:txBody>
      </p:sp>
      <p:grpSp>
        <p:nvGrpSpPr>
          <p:cNvPr id="138" name="Group 5"/>
          <p:cNvGrpSpPr/>
          <p:nvPr/>
        </p:nvGrpSpPr>
        <p:grpSpPr>
          <a:xfrm>
            <a:off x="8550360" y="1345320"/>
            <a:ext cx="494280" cy="494280"/>
            <a:chOff x="8550360" y="1345320"/>
            <a:chExt cx="494280" cy="494280"/>
          </a:xfrm>
        </p:grpSpPr>
        <p:sp>
          <p:nvSpPr>
            <p:cNvPr id="139" name="Freeform 6"/>
            <p:cNvSpPr/>
            <p:nvPr/>
          </p:nvSpPr>
          <p:spPr>
            <a:xfrm>
              <a:off x="8550360" y="1345320"/>
              <a:ext cx="494280" cy="49428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grpSp>
        <p:nvGrpSpPr>
          <p:cNvPr id="140" name="Group 7"/>
          <p:cNvGrpSpPr/>
          <p:nvPr/>
        </p:nvGrpSpPr>
        <p:grpSpPr>
          <a:xfrm>
            <a:off x="8896680" y="1345320"/>
            <a:ext cx="494280" cy="494280"/>
            <a:chOff x="8896680" y="1345320"/>
            <a:chExt cx="494280" cy="494280"/>
          </a:xfrm>
        </p:grpSpPr>
        <p:sp>
          <p:nvSpPr>
            <p:cNvPr id="141" name="Freeform 8"/>
            <p:cNvSpPr/>
            <p:nvPr/>
          </p:nvSpPr>
          <p:spPr>
            <a:xfrm>
              <a:off x="8896680" y="1345320"/>
              <a:ext cx="494280" cy="49428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grpSp>
        <p:nvGrpSpPr>
          <p:cNvPr id="142" name="Group 9"/>
          <p:cNvGrpSpPr/>
          <p:nvPr/>
        </p:nvGrpSpPr>
        <p:grpSpPr>
          <a:xfrm>
            <a:off x="9243000" y="1345320"/>
            <a:ext cx="494280" cy="494280"/>
            <a:chOff x="9243000" y="1345320"/>
            <a:chExt cx="494280" cy="494280"/>
          </a:xfrm>
        </p:grpSpPr>
        <p:sp>
          <p:nvSpPr>
            <p:cNvPr id="143" name="Freeform 10"/>
            <p:cNvSpPr/>
            <p:nvPr/>
          </p:nvSpPr>
          <p:spPr>
            <a:xfrm>
              <a:off x="9243000" y="1345320"/>
              <a:ext cx="494280" cy="49428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sp>
        <p:nvSpPr>
          <p:cNvPr id="144" name="TextBox 11"/>
          <p:cNvSpPr/>
          <p:nvPr/>
        </p:nvSpPr>
        <p:spPr>
          <a:xfrm>
            <a:off x="2743200" y="3200400"/>
            <a:ext cx="12905640" cy="6398640"/>
          </a:xfrm>
          <a:prstGeom prst="rect">
            <a:avLst/>
          </a:prstGeom>
          <a:noFill/>
          <a:ln w="0">
            <a:noFill/>
          </a:ln>
        </p:spPr>
        <p:style>
          <a:lnRef idx="0"/>
          <a:fillRef idx="0"/>
          <a:effectRef idx="0"/>
          <a:fontRef idx="minor"/>
        </p:style>
        <p:txBody>
          <a:bodyPr lIns="0" rIns="0" tIns="0" bIns="0" anchor="t">
            <a:spAutoFit/>
          </a:bodyPr>
          <a:p>
            <a:pPr algn="just">
              <a:lnSpc>
                <a:spcPts val="3359"/>
              </a:lnSpc>
              <a:buNone/>
            </a:pPr>
            <a:r>
              <a:rPr b="0" lang="en-US" sz="2200" spc="-1" strike="noStrike">
                <a:solidFill>
                  <a:srgbClr val="ffffff"/>
                </a:solidFill>
                <a:latin typeface="Source Sans Pro"/>
              </a:rPr>
              <a:t>Jadi, pada pembuatan model  tersebut total 4 layer yaitu dengan 3 hidden layer dan 1 output layer :</a:t>
            </a:r>
            <a:endParaRPr b="0" lang="en-US" sz="2200" spc="-1" strike="noStrike">
              <a:latin typeface="Arial"/>
            </a:endParaRPr>
          </a:p>
          <a:p>
            <a:pPr algn="just">
              <a:lnSpc>
                <a:spcPts val="3359"/>
              </a:lnSpc>
              <a:buNone/>
            </a:pPr>
            <a:endParaRPr b="0" lang="en-US" sz="1800" spc="-1" strike="noStrike">
              <a:latin typeface="Arial"/>
            </a:endParaRPr>
          </a:p>
          <a:p>
            <a:pPr lvl="1" marL="518040" indent="-259200" algn="just">
              <a:lnSpc>
                <a:spcPts val="3359"/>
              </a:lnSpc>
              <a:buClr>
                <a:srgbClr val="ffffff"/>
              </a:buClr>
              <a:buFont typeface="Arial"/>
              <a:buChar char="•"/>
            </a:pPr>
            <a:r>
              <a:rPr b="0" lang="en-US" sz="2200" spc="-1" strike="noStrike">
                <a:solidFill>
                  <a:srgbClr val="ffffff"/>
                </a:solidFill>
                <a:latin typeface="Source Sans Pro"/>
              </a:rPr>
              <a:t>Hidden layer pertama dengan 1024 neuron dan fungsi aktivasi ReLU.</a:t>
            </a:r>
            <a:endParaRPr b="0" lang="en-US" sz="2200" spc="-1" strike="noStrike">
              <a:latin typeface="Arial"/>
            </a:endParaRPr>
          </a:p>
          <a:p>
            <a:pPr lvl="1" marL="518040" indent="-259200" algn="just">
              <a:lnSpc>
                <a:spcPts val="3359"/>
              </a:lnSpc>
              <a:buClr>
                <a:srgbClr val="ffffff"/>
              </a:buClr>
              <a:buFont typeface="Arial"/>
              <a:buChar char="•"/>
            </a:pPr>
            <a:r>
              <a:rPr b="0" lang="en-US" sz="2200" spc="-1" strike="noStrike">
                <a:solidFill>
                  <a:srgbClr val="ffffff"/>
                </a:solidFill>
                <a:latin typeface="Source Sans Pro"/>
              </a:rPr>
              <a:t>Hidden layer kedua dengan 512 neuron dan fungsi aktivasi ReLU.</a:t>
            </a:r>
            <a:endParaRPr b="0" lang="en-US" sz="2200" spc="-1" strike="noStrike">
              <a:latin typeface="Arial"/>
            </a:endParaRPr>
          </a:p>
          <a:p>
            <a:pPr lvl="1" marL="518040" indent="-259200" algn="just">
              <a:lnSpc>
                <a:spcPts val="3359"/>
              </a:lnSpc>
              <a:buClr>
                <a:srgbClr val="ffffff"/>
              </a:buClr>
              <a:buFont typeface="Arial"/>
              <a:buChar char="•"/>
            </a:pPr>
            <a:r>
              <a:rPr b="0" lang="en-US" sz="2200" spc="-1" strike="noStrike">
                <a:solidFill>
                  <a:srgbClr val="ffffff"/>
                </a:solidFill>
                <a:latin typeface="Source Sans Pro"/>
              </a:rPr>
              <a:t>Hidden layer ketiga dengan 128 neuron dan fungsi aktivasi ReLU.</a:t>
            </a:r>
            <a:endParaRPr b="0" lang="en-US" sz="2200" spc="-1" strike="noStrike">
              <a:latin typeface="Arial"/>
            </a:endParaRPr>
          </a:p>
          <a:p>
            <a:pPr lvl="1" marL="518040" indent="-259200" algn="just">
              <a:lnSpc>
                <a:spcPts val="3359"/>
              </a:lnSpc>
              <a:buClr>
                <a:srgbClr val="ffffff"/>
              </a:buClr>
              <a:buFont typeface="Arial"/>
              <a:buChar char="•"/>
            </a:pPr>
            <a:r>
              <a:rPr b="0" lang="en-US" sz="2200" spc="-1" strike="noStrike">
                <a:solidFill>
                  <a:srgbClr val="ffffff"/>
                </a:solidFill>
                <a:latin typeface="Source Sans Pro"/>
              </a:rPr>
              <a:t>Output layer dengan 1 neuron dan fungsi aktivasi sigmoid.</a:t>
            </a:r>
            <a:endParaRPr b="0" lang="en-US" sz="2200" spc="-1" strike="noStrike">
              <a:latin typeface="Arial"/>
            </a:endParaRPr>
          </a:p>
          <a:p>
            <a:pPr algn="just">
              <a:lnSpc>
                <a:spcPts val="3359"/>
              </a:lnSpc>
              <a:buNone/>
            </a:pPr>
            <a:endParaRPr b="0" lang="en-US" sz="1800" spc="-1" strike="noStrike">
              <a:latin typeface="Arial"/>
            </a:endParaRPr>
          </a:p>
          <a:p>
            <a:pPr algn="just">
              <a:lnSpc>
                <a:spcPts val="3359"/>
              </a:lnSpc>
              <a:buNone/>
            </a:pPr>
            <a:r>
              <a:rPr b="0" lang="en-US" sz="2200" spc="-1" strike="noStrike">
                <a:solidFill>
                  <a:srgbClr val="ffffff"/>
                </a:solidFill>
                <a:latin typeface="Source Sans Pro"/>
              </a:rPr>
              <a:t>Jumlah total </a:t>
            </a:r>
            <a:r>
              <a:rPr b="0" lang="en-US" sz="2200" spc="-1" strike="noStrike" u="sng">
                <a:solidFill>
                  <a:srgbClr val="ffffff"/>
                </a:solidFill>
                <a:uFillTx/>
                <a:latin typeface="Source Sans Pro Bold"/>
              </a:rPr>
              <a:t>Hidden Node per layer</a:t>
            </a:r>
            <a:r>
              <a:rPr b="0" lang="en-US" sz="2200" spc="-1" strike="noStrike">
                <a:solidFill>
                  <a:srgbClr val="ffffff"/>
                </a:solidFill>
                <a:latin typeface="Source Sans Pro"/>
              </a:rPr>
              <a:t> dapat dilihat dari neuron nya : </a:t>
            </a:r>
            <a:endParaRPr b="0" lang="en-US" sz="2200" spc="-1" strike="noStrike">
              <a:latin typeface="Arial"/>
            </a:endParaRPr>
          </a:p>
          <a:p>
            <a:pPr algn="just">
              <a:lnSpc>
                <a:spcPts val="3359"/>
              </a:lnSpc>
              <a:buNone/>
            </a:pPr>
            <a:endParaRPr b="0" lang="en-US" sz="1800" spc="-1" strike="noStrike">
              <a:latin typeface="Arial"/>
            </a:endParaRPr>
          </a:p>
          <a:p>
            <a:pPr lvl="1" marL="518040" indent="-259200" algn="just">
              <a:lnSpc>
                <a:spcPts val="3359"/>
              </a:lnSpc>
              <a:buClr>
                <a:srgbClr val="ffffff"/>
              </a:buClr>
              <a:buFont typeface="Arial"/>
              <a:buChar char="•"/>
            </a:pPr>
            <a:r>
              <a:rPr b="0" lang="en-US" sz="2200" spc="-1" strike="noStrike">
                <a:solidFill>
                  <a:srgbClr val="ffffff"/>
                </a:solidFill>
                <a:latin typeface="Source Sans Pro"/>
              </a:rPr>
              <a:t>Layer pertama : 1024 hidden node </a:t>
            </a:r>
            <a:endParaRPr b="0" lang="en-US" sz="2200" spc="-1" strike="noStrike">
              <a:latin typeface="Arial"/>
            </a:endParaRPr>
          </a:p>
          <a:p>
            <a:pPr lvl="1" marL="518040" indent="-259200" algn="just">
              <a:lnSpc>
                <a:spcPts val="3359"/>
              </a:lnSpc>
              <a:buClr>
                <a:srgbClr val="ffffff"/>
              </a:buClr>
              <a:buFont typeface="Arial"/>
              <a:buChar char="•"/>
            </a:pPr>
            <a:r>
              <a:rPr b="0" lang="en-US" sz="2200" spc="-1" strike="noStrike">
                <a:solidFill>
                  <a:srgbClr val="ffffff"/>
                </a:solidFill>
                <a:latin typeface="Source Sans Pro"/>
              </a:rPr>
              <a:t>Layer kedua : 512 hidden node </a:t>
            </a:r>
            <a:endParaRPr b="0" lang="en-US" sz="2200" spc="-1" strike="noStrike">
              <a:latin typeface="Arial"/>
            </a:endParaRPr>
          </a:p>
          <a:p>
            <a:pPr lvl="1" marL="518040" indent="-259200" algn="just">
              <a:lnSpc>
                <a:spcPts val="3359"/>
              </a:lnSpc>
              <a:buClr>
                <a:srgbClr val="ffffff"/>
              </a:buClr>
              <a:buFont typeface="Arial"/>
              <a:buChar char="•"/>
            </a:pPr>
            <a:r>
              <a:rPr b="0" lang="en-US" sz="2200" spc="-1" strike="noStrike">
                <a:solidFill>
                  <a:srgbClr val="ffffff"/>
                </a:solidFill>
                <a:latin typeface="Source Sans Pro"/>
              </a:rPr>
              <a:t>Layer ketiga 128 hidden node</a:t>
            </a:r>
            <a:endParaRPr b="0" lang="en-US" sz="2200" spc="-1" strike="noStrike">
              <a:latin typeface="Arial"/>
            </a:endParaRPr>
          </a:p>
          <a:p>
            <a:pPr algn="just">
              <a:lnSpc>
                <a:spcPts val="3359"/>
              </a:lnSpc>
              <a:buNone/>
            </a:pPr>
            <a:endParaRPr b="0" lang="en-US" sz="1800" spc="-1" strike="noStrike">
              <a:latin typeface="Arial"/>
            </a:endParaRPr>
          </a:p>
          <a:p>
            <a:pPr algn="just">
              <a:lnSpc>
                <a:spcPts val="3359"/>
              </a:lnSpc>
              <a:buNone/>
            </a:pPr>
            <a:r>
              <a:rPr b="0" lang="en-US" sz="2200" spc="-1" strike="noStrike">
                <a:solidFill>
                  <a:srgbClr val="ffffff"/>
                </a:solidFill>
                <a:latin typeface="Source Sans Pro"/>
              </a:rPr>
              <a:t>Total Hidden Node pada ketiga layer adalah 1664 hidden node.</a:t>
            </a:r>
            <a:endParaRPr b="0" lang="en-US" sz="2200" spc="-1" strike="noStrike">
              <a:latin typeface="Arial"/>
            </a:endParaRPr>
          </a:p>
        </p:txBody>
      </p:sp>
      <p:sp>
        <p:nvSpPr>
          <p:cNvPr id="145" name="TextBox 12"/>
          <p:cNvSpPr/>
          <p:nvPr/>
        </p:nvSpPr>
        <p:spPr>
          <a:xfrm>
            <a:off x="1470600" y="488160"/>
            <a:ext cx="2669040" cy="568440"/>
          </a:xfrm>
          <a:prstGeom prst="rect">
            <a:avLst/>
          </a:prstGeom>
          <a:noFill/>
          <a:ln w="0">
            <a:noFill/>
          </a:ln>
        </p:spPr>
        <p:style>
          <a:lnRef idx="0"/>
          <a:fillRef idx="0"/>
          <a:effectRef idx="0"/>
          <a:fontRef idx="minor"/>
        </p:style>
        <p:txBody>
          <a:bodyPr lIns="0" rIns="0" tIns="0" bIns="0" anchor="t">
            <a:spAutoFit/>
          </a:bodyPr>
          <a:p>
            <a:pPr>
              <a:lnSpc>
                <a:spcPts val="2239"/>
              </a:lnSpc>
              <a:buNone/>
            </a:pPr>
            <a:r>
              <a:rPr b="0" lang="en-US" sz="1600" spc="-1" strike="noStrike">
                <a:solidFill>
                  <a:srgbClr val="ffffff"/>
                </a:solidFill>
                <a:latin typeface="Roboto Bold"/>
              </a:rPr>
              <a:t>TUGAS MATA KULIAH </a:t>
            </a:r>
            <a:endParaRPr b="0" lang="en-US" sz="1600" spc="-1" strike="noStrike">
              <a:latin typeface="Arial"/>
            </a:endParaRPr>
          </a:p>
          <a:p>
            <a:pPr>
              <a:lnSpc>
                <a:spcPts val="2239"/>
              </a:lnSpc>
              <a:buNone/>
            </a:pPr>
            <a:r>
              <a:rPr b="0" lang="en-US" sz="1600" spc="-1" strike="noStrike">
                <a:solidFill>
                  <a:srgbClr val="ffffff"/>
                </a:solidFill>
                <a:latin typeface="Roboto Bold"/>
              </a:rPr>
              <a:t>KECERDASAN ARTIFISIAL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e2c25"/>
        </a:solidFill>
      </p:bgPr>
    </p:bg>
    <p:spTree>
      <p:nvGrpSpPr>
        <p:cNvPr id="1" name=""/>
        <p:cNvGrpSpPr/>
        <p:nvPr/>
      </p:nvGrpSpPr>
      <p:grpSpPr>
        <a:xfrm>
          <a:off x="0" y="0"/>
          <a:ext cx="0" cy="0"/>
          <a:chOff x="0" y="0"/>
          <a:chExt cx="0" cy="0"/>
        </a:xfrm>
      </p:grpSpPr>
      <p:sp>
        <p:nvSpPr>
          <p:cNvPr id="146" name="Freeform 2"/>
          <p:cNvSpPr/>
          <p:nvPr/>
        </p:nvSpPr>
        <p:spPr>
          <a:xfrm flipH="1" flipV="1">
            <a:off x="0" y="0"/>
            <a:ext cx="1344960" cy="1344960"/>
          </a:xfrm>
          <a:custGeom>
            <a:avLst/>
            <a:gdLst/>
            <a:ahLst/>
            <a:rect l="l" t="t" r="r" b="b"/>
            <a:pathLst>
              <a:path w="1345171" h="1345171">
                <a:moveTo>
                  <a:pt x="1345171" y="1345171"/>
                </a:moveTo>
                <a:lnTo>
                  <a:pt x="0" y="1345171"/>
                </a:lnTo>
                <a:lnTo>
                  <a:pt x="0" y="0"/>
                </a:lnTo>
                <a:lnTo>
                  <a:pt x="1345171" y="0"/>
                </a:lnTo>
                <a:lnTo>
                  <a:pt x="1345171" y="1345171"/>
                </a:lnTo>
                <a:close/>
              </a:path>
            </a:pathLst>
          </a:custGeom>
          <a:blipFill rotWithShape="0">
            <a:blip r:embed="rId1"/>
            <a:srcRect/>
            <a:stretch/>
          </a:blipFill>
          <a:ln w="0">
            <a:noFill/>
          </a:ln>
        </p:spPr>
        <p:style>
          <a:lnRef idx="0"/>
          <a:fillRef idx="0"/>
          <a:effectRef idx="0"/>
          <a:fontRef idx="minor"/>
        </p:style>
      </p:sp>
      <p:sp>
        <p:nvSpPr>
          <p:cNvPr id="147" name="Freeform 3"/>
          <p:cNvSpPr/>
          <p:nvPr/>
        </p:nvSpPr>
        <p:spPr>
          <a:xfrm>
            <a:off x="349560" y="345960"/>
            <a:ext cx="502200" cy="475920"/>
          </a:xfrm>
          <a:custGeom>
            <a:avLst/>
            <a:gdLst/>
            <a:ahLst/>
            <a:rect l="l" t="t" r="r" b="b"/>
            <a:pathLst>
              <a:path w="502555" h="476158">
                <a:moveTo>
                  <a:pt x="0" y="0"/>
                </a:moveTo>
                <a:lnTo>
                  <a:pt x="502555" y="0"/>
                </a:lnTo>
                <a:lnTo>
                  <a:pt x="502555" y="476158"/>
                </a:lnTo>
                <a:lnTo>
                  <a:pt x="0" y="476158"/>
                </a:lnTo>
                <a:lnTo>
                  <a:pt x="0" y="0"/>
                </a:lnTo>
                <a:close/>
              </a:path>
            </a:pathLst>
          </a:custGeom>
          <a:blipFill rotWithShape="0">
            <a:blip r:embed="rId2"/>
            <a:srcRect/>
            <a:stretch/>
          </a:blipFill>
          <a:ln w="0">
            <a:noFill/>
          </a:ln>
        </p:spPr>
        <p:style>
          <a:lnRef idx="0"/>
          <a:fillRef idx="0"/>
          <a:effectRef idx="0"/>
          <a:fontRef idx="minor"/>
        </p:style>
      </p:sp>
      <p:sp>
        <p:nvSpPr>
          <p:cNvPr id="148" name="TextBox 4"/>
          <p:cNvSpPr/>
          <p:nvPr/>
        </p:nvSpPr>
        <p:spPr>
          <a:xfrm>
            <a:off x="2878920" y="2021040"/>
            <a:ext cx="12529800" cy="934920"/>
          </a:xfrm>
          <a:prstGeom prst="rect">
            <a:avLst/>
          </a:prstGeom>
          <a:noFill/>
          <a:ln w="0">
            <a:noFill/>
          </a:ln>
        </p:spPr>
        <p:style>
          <a:lnRef idx="0"/>
          <a:fillRef idx="0"/>
          <a:effectRef idx="0"/>
          <a:fontRef idx="minor"/>
        </p:style>
        <p:txBody>
          <a:bodyPr lIns="0" rIns="0" tIns="0" bIns="0" anchor="t">
            <a:spAutoFit/>
          </a:bodyPr>
          <a:p>
            <a:pPr algn="ctr">
              <a:lnSpc>
                <a:spcPts val="7359"/>
              </a:lnSpc>
              <a:buNone/>
            </a:pPr>
            <a:r>
              <a:rPr b="0" lang="en-US" sz="6400" spc="-1" strike="noStrike">
                <a:solidFill>
                  <a:srgbClr val="ffffff"/>
                </a:solidFill>
                <a:latin typeface="Roboto Bold"/>
              </a:rPr>
              <a:t>Jumlah Total Bobot (Weight)</a:t>
            </a:r>
            <a:endParaRPr b="0" lang="en-US" sz="6400" spc="-1" strike="noStrike">
              <a:latin typeface="Arial"/>
            </a:endParaRPr>
          </a:p>
        </p:txBody>
      </p:sp>
      <p:grpSp>
        <p:nvGrpSpPr>
          <p:cNvPr id="149" name="Group 5"/>
          <p:cNvGrpSpPr/>
          <p:nvPr/>
        </p:nvGrpSpPr>
        <p:grpSpPr>
          <a:xfrm>
            <a:off x="8550360" y="1345320"/>
            <a:ext cx="494280" cy="494280"/>
            <a:chOff x="8550360" y="1345320"/>
            <a:chExt cx="494280" cy="494280"/>
          </a:xfrm>
        </p:grpSpPr>
        <p:sp>
          <p:nvSpPr>
            <p:cNvPr id="150" name="Freeform 6"/>
            <p:cNvSpPr/>
            <p:nvPr/>
          </p:nvSpPr>
          <p:spPr>
            <a:xfrm>
              <a:off x="8550360" y="1345320"/>
              <a:ext cx="494280" cy="49428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grpSp>
        <p:nvGrpSpPr>
          <p:cNvPr id="151" name="Group 7"/>
          <p:cNvGrpSpPr/>
          <p:nvPr/>
        </p:nvGrpSpPr>
        <p:grpSpPr>
          <a:xfrm>
            <a:off x="8896680" y="1345320"/>
            <a:ext cx="494280" cy="494280"/>
            <a:chOff x="8896680" y="1345320"/>
            <a:chExt cx="494280" cy="494280"/>
          </a:xfrm>
        </p:grpSpPr>
        <p:sp>
          <p:nvSpPr>
            <p:cNvPr id="152" name="Freeform 8"/>
            <p:cNvSpPr/>
            <p:nvPr/>
          </p:nvSpPr>
          <p:spPr>
            <a:xfrm>
              <a:off x="8896680" y="1345320"/>
              <a:ext cx="494280" cy="49428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grpSp>
        <p:nvGrpSpPr>
          <p:cNvPr id="153" name="Group 9"/>
          <p:cNvGrpSpPr/>
          <p:nvPr/>
        </p:nvGrpSpPr>
        <p:grpSpPr>
          <a:xfrm>
            <a:off x="9243000" y="1345320"/>
            <a:ext cx="494280" cy="494280"/>
            <a:chOff x="9243000" y="1345320"/>
            <a:chExt cx="494280" cy="494280"/>
          </a:xfrm>
        </p:grpSpPr>
        <p:sp>
          <p:nvSpPr>
            <p:cNvPr id="154" name="Freeform 10"/>
            <p:cNvSpPr/>
            <p:nvPr/>
          </p:nvSpPr>
          <p:spPr>
            <a:xfrm>
              <a:off x="9243000" y="1345320"/>
              <a:ext cx="494280" cy="49428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50000"/>
              </a:srgbClr>
            </a:solidFill>
            <a:ln w="0">
              <a:noFill/>
            </a:ln>
          </p:spPr>
          <p:style>
            <a:lnRef idx="0"/>
            <a:fillRef idx="0"/>
            <a:effectRef idx="0"/>
            <a:fontRef idx="minor"/>
          </p:style>
        </p:sp>
      </p:grpSp>
      <p:sp>
        <p:nvSpPr>
          <p:cNvPr id="155" name="TextBox 11"/>
          <p:cNvSpPr/>
          <p:nvPr/>
        </p:nvSpPr>
        <p:spPr>
          <a:xfrm>
            <a:off x="5785560" y="3080880"/>
            <a:ext cx="6914160" cy="896040"/>
          </a:xfrm>
          <a:prstGeom prst="rect">
            <a:avLst/>
          </a:prstGeom>
          <a:noFill/>
          <a:ln w="0">
            <a:noFill/>
          </a:ln>
        </p:spPr>
        <p:style>
          <a:lnRef idx="0"/>
          <a:fillRef idx="0"/>
          <a:effectRef idx="0"/>
          <a:fontRef idx="minor"/>
        </p:style>
        <p:txBody>
          <a:bodyPr lIns="0" rIns="0" tIns="0" bIns="0" anchor="t">
            <a:spAutoFit/>
          </a:bodyPr>
          <a:p>
            <a:pPr algn="just">
              <a:lnSpc>
                <a:spcPts val="3529"/>
              </a:lnSpc>
              <a:buNone/>
            </a:pPr>
            <a:r>
              <a:rPr b="0" lang="en-US" sz="2520" spc="-1" strike="noStrike">
                <a:solidFill>
                  <a:srgbClr val="ffffff"/>
                </a:solidFill>
                <a:latin typeface="Source Sans Pro Italics"/>
                <a:ea typeface="Source Sans Pro Italics"/>
              </a:rPr>
              <a:t>Weights = (input neurons × neurons in the layer) + neurons in the layer</a:t>
            </a:r>
            <a:endParaRPr b="0" lang="en-US" sz="2520" spc="-1" strike="noStrike">
              <a:latin typeface="Arial"/>
            </a:endParaRPr>
          </a:p>
        </p:txBody>
      </p:sp>
      <p:sp>
        <p:nvSpPr>
          <p:cNvPr id="156" name="TextBox 12"/>
          <p:cNvSpPr/>
          <p:nvPr/>
        </p:nvSpPr>
        <p:spPr>
          <a:xfrm>
            <a:off x="1470600" y="488160"/>
            <a:ext cx="2669040" cy="568440"/>
          </a:xfrm>
          <a:prstGeom prst="rect">
            <a:avLst/>
          </a:prstGeom>
          <a:noFill/>
          <a:ln w="0">
            <a:noFill/>
          </a:ln>
        </p:spPr>
        <p:style>
          <a:lnRef idx="0"/>
          <a:fillRef idx="0"/>
          <a:effectRef idx="0"/>
          <a:fontRef idx="minor"/>
        </p:style>
        <p:txBody>
          <a:bodyPr lIns="0" rIns="0" tIns="0" bIns="0" anchor="t">
            <a:spAutoFit/>
          </a:bodyPr>
          <a:p>
            <a:pPr>
              <a:lnSpc>
                <a:spcPts val="2239"/>
              </a:lnSpc>
              <a:buNone/>
            </a:pPr>
            <a:r>
              <a:rPr b="0" lang="en-US" sz="1600" spc="-1" strike="noStrike">
                <a:solidFill>
                  <a:srgbClr val="ffffff"/>
                </a:solidFill>
                <a:latin typeface="Roboto Bold"/>
              </a:rPr>
              <a:t>TUGAS MATA KULIAH </a:t>
            </a:r>
            <a:endParaRPr b="0" lang="en-US" sz="1600" spc="-1" strike="noStrike">
              <a:latin typeface="Arial"/>
            </a:endParaRPr>
          </a:p>
          <a:p>
            <a:pPr>
              <a:lnSpc>
                <a:spcPts val="2239"/>
              </a:lnSpc>
              <a:buNone/>
            </a:pPr>
            <a:r>
              <a:rPr b="0" lang="en-US" sz="1600" spc="-1" strike="noStrike">
                <a:solidFill>
                  <a:srgbClr val="ffffff"/>
                </a:solidFill>
                <a:latin typeface="Roboto Bold"/>
              </a:rPr>
              <a:t>KECERDASAN ARTIFISIAL</a:t>
            </a:r>
            <a:endParaRPr b="0" lang="en-US" sz="1600" spc="-1" strike="noStrike">
              <a:latin typeface="Arial"/>
            </a:endParaRPr>
          </a:p>
        </p:txBody>
      </p:sp>
      <p:sp>
        <p:nvSpPr>
          <p:cNvPr id="157" name="TextBox 13"/>
          <p:cNvSpPr/>
          <p:nvPr/>
        </p:nvSpPr>
        <p:spPr>
          <a:xfrm>
            <a:off x="3510000" y="4201920"/>
            <a:ext cx="11349000" cy="853560"/>
          </a:xfrm>
          <a:prstGeom prst="rect">
            <a:avLst/>
          </a:prstGeom>
          <a:noFill/>
          <a:ln w="0">
            <a:noFill/>
          </a:ln>
        </p:spPr>
        <p:style>
          <a:lnRef idx="0"/>
          <a:fillRef idx="0"/>
          <a:effectRef idx="0"/>
          <a:fontRef idx="minor"/>
        </p:style>
        <p:txBody>
          <a:bodyPr lIns="0" rIns="0" tIns="0" bIns="0" anchor="t">
            <a:spAutoFit/>
          </a:bodyPr>
          <a:p>
            <a:pPr lvl="1" marL="518040" indent="-259200" algn="just">
              <a:lnSpc>
                <a:spcPts val="3359"/>
              </a:lnSpc>
              <a:buClr>
                <a:srgbClr val="ffffff"/>
              </a:buClr>
              <a:buFont typeface="Arial"/>
              <a:buChar char="•"/>
            </a:pPr>
            <a:r>
              <a:rPr b="0" lang="en-US" sz="2400" spc="-1" strike="noStrike">
                <a:solidFill>
                  <a:srgbClr val="ffffff"/>
                </a:solidFill>
                <a:latin typeface="Source Sans Pro"/>
              </a:rPr>
              <a:t>Input Neurons = Total Features = 30 fitur pada dataset</a:t>
            </a:r>
            <a:endParaRPr b="0" lang="en-US" sz="2400" spc="-1" strike="noStrike">
              <a:latin typeface="Arial"/>
            </a:endParaRPr>
          </a:p>
          <a:p>
            <a:pPr lvl="1" marL="518040" indent="-259200" algn="just">
              <a:lnSpc>
                <a:spcPts val="3359"/>
              </a:lnSpc>
              <a:buClr>
                <a:srgbClr val="ffffff"/>
              </a:buClr>
              <a:buFont typeface="Arial"/>
              <a:buChar char="•"/>
            </a:pPr>
            <a:r>
              <a:rPr b="0" lang="en-US" sz="2400" spc="-1" strike="noStrike">
                <a:solidFill>
                  <a:srgbClr val="ffffff"/>
                </a:solidFill>
                <a:latin typeface="Source Sans Pro"/>
              </a:rPr>
              <a:t>Neurons in the layers = hidden node per layer</a:t>
            </a:r>
            <a:endParaRPr b="0" lang="en-US" sz="2400" spc="-1" strike="noStrike">
              <a:latin typeface="Arial"/>
            </a:endParaRPr>
          </a:p>
        </p:txBody>
      </p:sp>
      <p:sp>
        <p:nvSpPr>
          <p:cNvPr id="158" name="TextBox 14"/>
          <p:cNvSpPr/>
          <p:nvPr/>
        </p:nvSpPr>
        <p:spPr>
          <a:xfrm>
            <a:off x="2286000" y="5646600"/>
            <a:ext cx="7381080" cy="3040200"/>
          </a:xfrm>
          <a:prstGeom prst="rect">
            <a:avLst/>
          </a:prstGeom>
          <a:noFill/>
          <a:ln w="0">
            <a:noFill/>
          </a:ln>
        </p:spPr>
        <p:style>
          <a:lnRef idx="0"/>
          <a:fillRef idx="0"/>
          <a:effectRef idx="0"/>
          <a:fontRef idx="minor"/>
        </p:style>
        <p:txBody>
          <a:bodyPr lIns="0" rIns="0" tIns="0" bIns="0" anchor="t">
            <a:spAutoFit/>
          </a:bodyPr>
          <a:p>
            <a:pPr algn="just">
              <a:lnSpc>
                <a:spcPts val="2940"/>
              </a:lnSpc>
              <a:buNone/>
            </a:pPr>
            <a:r>
              <a:rPr b="0" lang="en-US" sz="2100" spc="-1" strike="noStrike">
                <a:solidFill>
                  <a:srgbClr val="ffffff"/>
                </a:solidFill>
                <a:latin typeface="Source Sans Pro"/>
              </a:rPr>
              <a:t>Layer pertama (Input = 30, Hidden Node = 1024)</a:t>
            </a:r>
            <a:endParaRPr b="0" lang="en-US" sz="2100" spc="-1" strike="noStrike">
              <a:latin typeface="Arial"/>
            </a:endParaRPr>
          </a:p>
          <a:p>
            <a:pPr algn="just">
              <a:lnSpc>
                <a:spcPts val="2940"/>
              </a:lnSpc>
              <a:buNone/>
            </a:pPr>
            <a:r>
              <a:rPr b="0" lang="en-US" sz="2100" spc="-1" strike="noStrike">
                <a:solidFill>
                  <a:srgbClr val="ffffff"/>
                </a:solidFill>
                <a:latin typeface="Source Sans Pro"/>
              </a:rPr>
              <a:t>Weights = (30 x 1024) + 1024 = 31744</a:t>
            </a:r>
            <a:endParaRPr b="0" lang="en-US" sz="2100" spc="-1" strike="noStrike">
              <a:latin typeface="Arial"/>
            </a:endParaRPr>
          </a:p>
          <a:p>
            <a:pPr algn="just">
              <a:lnSpc>
                <a:spcPts val="2940"/>
              </a:lnSpc>
              <a:buNone/>
            </a:pPr>
            <a:endParaRPr b="0" lang="en-US" sz="1800" spc="-1" strike="noStrike">
              <a:latin typeface="Arial"/>
            </a:endParaRPr>
          </a:p>
          <a:p>
            <a:pPr algn="just">
              <a:lnSpc>
                <a:spcPts val="2940"/>
              </a:lnSpc>
              <a:buNone/>
            </a:pPr>
            <a:r>
              <a:rPr b="0" lang="en-US" sz="2100" spc="-1" strike="noStrike">
                <a:solidFill>
                  <a:srgbClr val="ffffff"/>
                </a:solidFill>
                <a:latin typeface="Source Sans Pro"/>
              </a:rPr>
              <a:t>Layer kedua (Input = 1024, Hidden Node = 512)</a:t>
            </a:r>
            <a:endParaRPr b="0" lang="en-US" sz="2100" spc="-1" strike="noStrike">
              <a:latin typeface="Arial"/>
            </a:endParaRPr>
          </a:p>
          <a:p>
            <a:pPr algn="just">
              <a:lnSpc>
                <a:spcPts val="2940"/>
              </a:lnSpc>
              <a:buNone/>
            </a:pPr>
            <a:r>
              <a:rPr b="0" lang="en-US" sz="2100" spc="-1" strike="noStrike">
                <a:solidFill>
                  <a:srgbClr val="ffffff"/>
                </a:solidFill>
                <a:latin typeface="Source Sans Pro"/>
              </a:rPr>
              <a:t>Weights = (1024 x 512) + 512 = 524800</a:t>
            </a:r>
            <a:endParaRPr b="0" lang="en-US" sz="2100" spc="-1" strike="noStrike">
              <a:latin typeface="Arial"/>
            </a:endParaRPr>
          </a:p>
          <a:p>
            <a:pPr algn="just">
              <a:lnSpc>
                <a:spcPts val="2940"/>
              </a:lnSpc>
              <a:buNone/>
            </a:pPr>
            <a:endParaRPr b="0" lang="en-US" sz="1800" spc="-1" strike="noStrike">
              <a:latin typeface="Arial"/>
            </a:endParaRPr>
          </a:p>
          <a:p>
            <a:pPr algn="just">
              <a:lnSpc>
                <a:spcPts val="2940"/>
              </a:lnSpc>
              <a:buNone/>
            </a:pPr>
            <a:endParaRPr b="0" lang="en-US" sz="1800" spc="-1" strike="noStrike">
              <a:latin typeface="Arial"/>
            </a:endParaRPr>
          </a:p>
          <a:p>
            <a:pPr algn="just">
              <a:lnSpc>
                <a:spcPts val="3359"/>
              </a:lnSpc>
              <a:buNone/>
            </a:pPr>
            <a:r>
              <a:rPr b="1" lang="en-US" sz="2400" spc="-1" strike="noStrike">
                <a:solidFill>
                  <a:srgbClr val="ffffff"/>
                </a:solidFill>
                <a:latin typeface="Source Sans Pro Bold"/>
              </a:rPr>
              <a:t>Total Weights = 622337 </a:t>
            </a:r>
            <a:endParaRPr b="0" lang="en-US" sz="2400" spc="-1" strike="noStrike">
              <a:latin typeface="Arial"/>
            </a:endParaRPr>
          </a:p>
        </p:txBody>
      </p:sp>
      <p:sp>
        <p:nvSpPr>
          <p:cNvPr id="159" name="TextBox 15"/>
          <p:cNvSpPr/>
          <p:nvPr/>
        </p:nvSpPr>
        <p:spPr>
          <a:xfrm>
            <a:off x="9813960" y="5667120"/>
            <a:ext cx="6629400" cy="2240280"/>
          </a:xfrm>
          <a:prstGeom prst="rect">
            <a:avLst/>
          </a:prstGeom>
          <a:noFill/>
          <a:ln w="0">
            <a:noFill/>
          </a:ln>
        </p:spPr>
        <p:style>
          <a:lnRef idx="0"/>
          <a:fillRef idx="0"/>
          <a:effectRef idx="0"/>
          <a:fontRef idx="minor"/>
        </p:style>
        <p:txBody>
          <a:bodyPr lIns="0" rIns="0" tIns="0" bIns="0" anchor="t">
            <a:spAutoFit/>
          </a:bodyPr>
          <a:p>
            <a:pPr algn="just">
              <a:lnSpc>
                <a:spcPts val="2940"/>
              </a:lnSpc>
              <a:buNone/>
            </a:pPr>
            <a:r>
              <a:rPr b="0" lang="en-US" sz="2100" spc="-1" strike="noStrike">
                <a:solidFill>
                  <a:srgbClr val="ffffff"/>
                </a:solidFill>
                <a:latin typeface="Source Sans Pro"/>
              </a:rPr>
              <a:t>Layer ketiga (Input = 512, Hidden Node = 128)</a:t>
            </a:r>
            <a:endParaRPr b="0" lang="en-US" sz="2100" spc="-1" strike="noStrike">
              <a:latin typeface="Arial"/>
            </a:endParaRPr>
          </a:p>
          <a:p>
            <a:pPr algn="just">
              <a:lnSpc>
                <a:spcPts val="2940"/>
              </a:lnSpc>
              <a:buNone/>
            </a:pPr>
            <a:r>
              <a:rPr b="0" lang="en-US" sz="2100" spc="-1" strike="noStrike">
                <a:solidFill>
                  <a:srgbClr val="ffffff"/>
                </a:solidFill>
                <a:latin typeface="Source Sans Pro"/>
              </a:rPr>
              <a:t> </a:t>
            </a:r>
            <a:r>
              <a:rPr b="0" lang="en-US" sz="2100" spc="-1" strike="noStrike">
                <a:solidFill>
                  <a:srgbClr val="ffffff"/>
                </a:solidFill>
                <a:latin typeface="Source Sans Pro"/>
              </a:rPr>
              <a:t>Weights = (512 x 128) + 128 = 65664</a:t>
            </a:r>
            <a:endParaRPr b="0" lang="en-US" sz="2100" spc="-1" strike="noStrike">
              <a:latin typeface="Arial"/>
            </a:endParaRPr>
          </a:p>
          <a:p>
            <a:pPr algn="just">
              <a:lnSpc>
                <a:spcPts val="2940"/>
              </a:lnSpc>
              <a:buNone/>
            </a:pPr>
            <a:endParaRPr b="0" lang="en-US" sz="1800" spc="-1" strike="noStrike">
              <a:latin typeface="Arial"/>
            </a:endParaRPr>
          </a:p>
          <a:p>
            <a:pPr algn="just">
              <a:lnSpc>
                <a:spcPts val="2940"/>
              </a:lnSpc>
              <a:buNone/>
            </a:pPr>
            <a:r>
              <a:rPr b="0" lang="en-US" sz="2100" spc="-1" strike="noStrike">
                <a:solidFill>
                  <a:srgbClr val="ffffff"/>
                </a:solidFill>
                <a:latin typeface="Source Sans Pro"/>
              </a:rPr>
              <a:t>Layer keempat (Input = 128, Hidden Node = 1)</a:t>
            </a:r>
            <a:endParaRPr b="0" lang="en-US" sz="2100" spc="-1" strike="noStrike">
              <a:latin typeface="Arial"/>
            </a:endParaRPr>
          </a:p>
          <a:p>
            <a:pPr algn="just">
              <a:lnSpc>
                <a:spcPts val="2940"/>
              </a:lnSpc>
              <a:buNone/>
            </a:pPr>
            <a:r>
              <a:rPr b="0" lang="en-US" sz="2100" spc="-1" strike="noStrike">
                <a:solidFill>
                  <a:srgbClr val="ffffff"/>
                </a:solidFill>
                <a:latin typeface="Source Sans Pro"/>
              </a:rPr>
              <a:t> </a:t>
            </a:r>
            <a:r>
              <a:rPr b="0" lang="en-US" sz="2100" spc="-1" strike="noStrike">
                <a:solidFill>
                  <a:srgbClr val="ffffff"/>
                </a:solidFill>
                <a:latin typeface="Source Sans Pro"/>
              </a:rPr>
              <a:t>Weights = (128 x 1) + 1 = 1</a:t>
            </a:r>
            <a:endParaRPr b="0" lang="en-US" sz="2100" spc="-1" strike="noStrike">
              <a:latin typeface="Arial"/>
            </a:endParaRPr>
          </a:p>
          <a:p>
            <a:pPr algn="just">
              <a:lnSpc>
                <a:spcPts val="294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TotalTime>
  <Application>LibreOffice/7.3.7.2$Linux_X86_64 LibreOffice_project/30$Build-2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DAF1F-WTJSo</dc:identifier>
  <dc:language>en-US</dc:language>
  <cp:lastModifiedBy/>
  <dcterms:modified xsi:type="dcterms:W3CDTF">2023-11-26T04:01:20Z</dcterms:modified>
  <cp:revision>2</cp:revision>
  <dc:subject/>
  <dc:title>tugas 2 ai</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